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sldIdLst>
    <p:sldId id="341" r:id="rId2"/>
    <p:sldId id="301" r:id="rId3"/>
    <p:sldId id="314" r:id="rId4"/>
    <p:sldId id="302" r:id="rId5"/>
    <p:sldId id="313" r:id="rId6"/>
    <p:sldId id="312" r:id="rId7"/>
    <p:sldId id="311" r:id="rId8"/>
    <p:sldId id="310" r:id="rId9"/>
    <p:sldId id="309" r:id="rId10"/>
    <p:sldId id="308" r:id="rId11"/>
    <p:sldId id="307" r:id="rId12"/>
    <p:sldId id="306" r:id="rId13"/>
    <p:sldId id="305" r:id="rId14"/>
    <p:sldId id="304" r:id="rId15"/>
    <p:sldId id="303" r:id="rId16"/>
    <p:sldId id="315" r:id="rId17"/>
    <p:sldId id="323" r:id="rId18"/>
    <p:sldId id="322" r:id="rId19"/>
    <p:sldId id="321" r:id="rId20"/>
    <p:sldId id="320" r:id="rId21"/>
    <p:sldId id="319" r:id="rId22"/>
    <p:sldId id="318" r:id="rId23"/>
    <p:sldId id="317" r:id="rId24"/>
    <p:sldId id="316" r:id="rId25"/>
    <p:sldId id="331" r:id="rId26"/>
    <p:sldId id="330" r:id="rId27"/>
    <p:sldId id="328" r:id="rId28"/>
    <p:sldId id="329" r:id="rId29"/>
    <p:sldId id="327" r:id="rId30"/>
    <p:sldId id="332" r:id="rId31"/>
    <p:sldId id="325" r:id="rId32"/>
    <p:sldId id="324" r:id="rId33"/>
    <p:sldId id="333" r:id="rId34"/>
    <p:sldId id="334" r:id="rId35"/>
    <p:sldId id="337" r:id="rId36"/>
    <p:sldId id="336" r:id="rId37"/>
    <p:sldId id="338" r:id="rId38"/>
    <p:sldId id="339" r:id="rId39"/>
    <p:sldId id="340" r:id="rId40"/>
    <p:sldId id="335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797B58-9A92-407C-AB2F-1E1E640C184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299E7D-90D8-49B7-992D-F5016C8432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797B58-9A92-407C-AB2F-1E1E640C184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299E7D-90D8-49B7-992D-F5016C843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797B58-9A92-407C-AB2F-1E1E640C184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299E7D-90D8-49B7-992D-F5016C843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797B58-9A92-407C-AB2F-1E1E640C184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299E7D-90D8-49B7-992D-F5016C843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797B58-9A92-407C-AB2F-1E1E640C184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299E7D-90D8-49B7-992D-F5016C8432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797B58-9A92-407C-AB2F-1E1E640C184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299E7D-90D8-49B7-992D-F5016C843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797B58-9A92-407C-AB2F-1E1E640C184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299E7D-90D8-49B7-992D-F5016C843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797B58-9A92-407C-AB2F-1E1E640C184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299E7D-90D8-49B7-992D-F5016C843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797B58-9A92-407C-AB2F-1E1E640C184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299E7D-90D8-49B7-992D-F5016C8432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797B58-9A92-407C-AB2F-1E1E640C184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299E7D-90D8-49B7-992D-F5016C843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797B58-9A92-407C-AB2F-1E1E640C184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299E7D-90D8-49B7-992D-F5016C8432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8797B58-9A92-407C-AB2F-1E1E640C184C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2299E7D-90D8-49B7-992D-F5016C8432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1908" y="263237"/>
            <a:ext cx="5298917" cy="3974187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556430" y="1511317"/>
            <a:ext cx="4196688" cy="56747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7875" y="983673"/>
            <a:ext cx="59137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Estrangelo Edessa" pitchFamily="66" charset="0"/>
              </a:rPr>
              <a:t>Баган вчера и сегодня </a:t>
            </a:r>
            <a:endParaRPr lang="ru-RU" sz="5400" dirty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  <a:cs typeface="Estrangelo Edess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3829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1" y="526473"/>
            <a:ext cx="5440585" cy="31796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2579" y="2561207"/>
            <a:ext cx="5112327" cy="3834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85574" y="914400"/>
            <a:ext cx="53463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Здание центральной библиотеки,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фото 1979 года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81266" y="4366552"/>
            <a:ext cx="427713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atin typeface="Monotype Corsiva" pitchFamily="66" charset="0"/>
              </a:rPr>
              <a:t>Центральная библиотека </a:t>
            </a:r>
            <a:endParaRPr lang="ru-RU" sz="3200" b="1" dirty="0" smtClean="0"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после реконструкции, 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фото </a:t>
            </a:r>
            <a:r>
              <a:rPr lang="ru-RU" sz="3200" b="1" dirty="0">
                <a:latin typeface="Monotype Corsiva" pitchFamily="66" charset="0"/>
              </a:rPr>
              <a:t>2017 </a:t>
            </a:r>
            <a:r>
              <a:rPr lang="ru-RU" sz="3200" b="1" dirty="0" smtClean="0">
                <a:latin typeface="Monotype Corsiva" pitchFamily="66" charset="0"/>
              </a:rPr>
              <a:t>года</a:t>
            </a:r>
            <a:endParaRPr lang="ru-RU" sz="32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3860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Баганская средняя школа, фото до 65 года.jpg"/>
          <p:cNvPicPr>
            <a:picLocks noChangeAspect="1"/>
          </p:cNvPicPr>
          <p:nvPr/>
        </p:nvPicPr>
        <p:blipFill>
          <a:blip r:embed="rId3" cstate="print"/>
          <a:srcRect r="2382" b="2928"/>
          <a:stretch>
            <a:fillRect/>
          </a:stretch>
        </p:blipFill>
        <p:spPr>
          <a:xfrm>
            <a:off x="1483646" y="385429"/>
            <a:ext cx="4806318" cy="29738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42300" y="780319"/>
            <a:ext cx="43709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    </a:t>
            </a:r>
            <a:r>
              <a:rPr lang="ru-RU" sz="3200" b="1" dirty="0" err="1" smtClean="0">
                <a:latin typeface="Monotype Corsiva" pitchFamily="66" charset="0"/>
              </a:rPr>
              <a:t>Баганская</a:t>
            </a:r>
            <a:r>
              <a:rPr lang="ru-RU" sz="3200" b="1" dirty="0" smtClean="0">
                <a:latin typeface="Monotype Corsiva" pitchFamily="66" charset="0"/>
              </a:rPr>
              <a:t> 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средняя школа, 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фото </a:t>
            </a:r>
            <a:r>
              <a:rPr lang="ru-RU" sz="3200" b="1" dirty="0">
                <a:latin typeface="Monotype Corsiva" pitchFamily="66" charset="0"/>
              </a:rPr>
              <a:t>1963 </a:t>
            </a:r>
            <a:r>
              <a:rPr lang="ru-RU" sz="3200" b="1" dirty="0" smtClean="0">
                <a:latin typeface="Monotype Corsiva" pitchFamily="66" charset="0"/>
              </a:rPr>
              <a:t>года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7" name="Рисунок 6" descr="412 Здание Баганской средней школы № 2 (на момент съемки 8-летней школы), 1980, Н.Молькин.JPG"/>
          <p:cNvPicPr>
            <a:picLocks noChangeAspect="1"/>
          </p:cNvPicPr>
          <p:nvPr/>
        </p:nvPicPr>
        <p:blipFill>
          <a:blip r:embed="rId4" cstate="print"/>
          <a:srcRect l="1184" r="17671" b="14554"/>
          <a:stretch>
            <a:fillRect/>
          </a:stretch>
        </p:blipFill>
        <p:spPr>
          <a:xfrm>
            <a:off x="6542300" y="3084101"/>
            <a:ext cx="5168409" cy="33028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2555" y="395069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err="1">
                <a:latin typeface="Monotype Corsiva" pitchFamily="66" charset="0"/>
              </a:rPr>
              <a:t>Баганская</a:t>
            </a:r>
            <a:r>
              <a:rPr lang="ru-RU" sz="3200" b="1" dirty="0">
                <a:latin typeface="Monotype Corsiva" pitchFamily="66" charset="0"/>
              </a:rPr>
              <a:t> восьмилетняя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школа</a:t>
            </a:r>
            <a:r>
              <a:rPr lang="ru-RU" sz="3200" b="1" dirty="0">
                <a:latin typeface="Monotype Corsiva" pitchFamily="66" charset="0"/>
              </a:rPr>
              <a:t>,</a:t>
            </a:r>
          </a:p>
          <a:p>
            <a:pPr algn="ctr"/>
            <a:r>
              <a:rPr lang="ru-RU" sz="3200" b="1" dirty="0">
                <a:latin typeface="Monotype Corsiva" pitchFamily="66" charset="0"/>
              </a:rPr>
              <a:t> фото </a:t>
            </a:r>
            <a:r>
              <a:rPr lang="ru-RU" sz="3200" b="1" dirty="0" smtClean="0">
                <a:latin typeface="Monotype Corsiva" pitchFamily="66" charset="0"/>
              </a:rPr>
              <a:t>1984 года</a:t>
            </a:r>
            <a:endParaRPr lang="ru-RU" sz="32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3860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68214" y="992970"/>
            <a:ext cx="52437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 МКОУ </a:t>
            </a:r>
            <a:r>
              <a:rPr lang="ru-RU" sz="3200" b="1" dirty="0" err="1" smtClean="0">
                <a:latin typeface="Monotype Corsiva" pitchFamily="66" charset="0"/>
              </a:rPr>
              <a:t>Баганская</a:t>
            </a:r>
            <a:r>
              <a:rPr lang="ru-RU" sz="3200" b="1" dirty="0" smtClean="0">
                <a:latin typeface="Monotype Corsiva" pitchFamily="66" charset="0"/>
              </a:rPr>
              <a:t> СОШ №2 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имени А.Г. Матвиенко, 2019 год</a:t>
            </a:r>
          </a:p>
          <a:p>
            <a:pPr algn="ctr"/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8" name="Рисунок 7" descr="Изображение 0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9860" y="209931"/>
            <a:ext cx="5109158" cy="3406105"/>
          </a:xfrm>
          <a:prstGeom prst="rect">
            <a:avLst/>
          </a:prstGeom>
        </p:spPr>
      </p:pic>
      <p:pic>
        <p:nvPicPr>
          <p:cNvPr id="6148" name="Picture 4" descr="C:\Users\Jukova\Desktop\Баган современный\DSC_03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5649" y="2950596"/>
            <a:ext cx="5228869" cy="318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3860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86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8 ср.школа на 536 уч-с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9723" y="207819"/>
            <a:ext cx="4935339" cy="29203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5019" y="400236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atin typeface="Monotype Corsiva" pitchFamily="66" charset="0"/>
              </a:rPr>
              <a:t>МКОУ </a:t>
            </a:r>
            <a:r>
              <a:rPr lang="ru-RU" sz="3200" b="1" dirty="0" err="1">
                <a:latin typeface="Monotype Corsiva" pitchFamily="66" charset="0"/>
              </a:rPr>
              <a:t>Баганская</a:t>
            </a:r>
            <a:r>
              <a:rPr lang="ru-RU" sz="3200" b="1" dirty="0">
                <a:latin typeface="Monotype Corsiva" pitchFamily="66" charset="0"/>
              </a:rPr>
              <a:t> СОШ </a:t>
            </a:r>
            <a:r>
              <a:rPr lang="ru-RU" sz="3200" b="1" dirty="0" smtClean="0">
                <a:latin typeface="Monotype Corsiva" pitchFamily="66" charset="0"/>
              </a:rPr>
              <a:t>№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smtClean="0">
                <a:latin typeface="Monotype Corsiva" pitchFamily="66" charset="0"/>
              </a:rPr>
              <a:t>1</a:t>
            </a:r>
          </a:p>
        </p:txBody>
      </p:sp>
      <p:pic>
        <p:nvPicPr>
          <p:cNvPr id="16386" name="Picture 2" descr="C:\Users\Jukova\Desktop\Общая\Новая папка (2)\школа №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0836" y="2166641"/>
            <a:ext cx="5634182" cy="422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3860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пункты скорой помощи и переливания крови, лаборатория, бухгалтерия.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195" y="281768"/>
            <a:ext cx="7584083" cy="48249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86120" y="1124589"/>
            <a:ext cx="33505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atin typeface="Monotype Corsiva" pitchFamily="66" charset="0"/>
              </a:rPr>
              <a:t>В 1953 году </a:t>
            </a:r>
            <a:endParaRPr lang="ru-RU" sz="3200" b="1" dirty="0" smtClean="0"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был </a:t>
            </a:r>
            <a:r>
              <a:rPr lang="ru-RU" sz="3200" b="1" dirty="0">
                <a:latin typeface="Monotype Corsiva" pitchFamily="66" charset="0"/>
              </a:rPr>
              <a:t>открыт </a:t>
            </a:r>
            <a:endParaRPr lang="ru-RU" sz="3200" b="1" dirty="0" smtClean="0"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новый корпус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 </a:t>
            </a:r>
            <a:r>
              <a:rPr lang="ru-RU" sz="3200" b="1" dirty="0">
                <a:latin typeface="Monotype Corsiva" pitchFamily="66" charset="0"/>
              </a:rPr>
              <a:t>районной больницы</a:t>
            </a:r>
            <a:r>
              <a:rPr lang="ru-RU" b="1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013860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Фото 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9691" y="388422"/>
            <a:ext cx="8132617" cy="597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3860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87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поликлиника введена в эксплуатацию в 1979 году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3946" y="387927"/>
            <a:ext cx="5278582" cy="3252874"/>
          </a:xfrm>
          <a:prstGeom prst="rect">
            <a:avLst/>
          </a:prstGeom>
        </p:spPr>
      </p:pic>
      <p:pic>
        <p:nvPicPr>
          <p:cNvPr id="7" name="Рисунок 6" descr="поликлиника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6034" y="2705344"/>
            <a:ext cx="4779493" cy="35846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86034" y="1083024"/>
            <a:ext cx="45833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atin typeface="Monotype Corsiva" pitchFamily="66" charset="0"/>
              </a:rPr>
              <a:t>Здание поликлиники, 1982 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81584" y="4409043"/>
            <a:ext cx="45833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atin typeface="Monotype Corsiva" pitchFamily="66" charset="0"/>
              </a:rPr>
              <a:t>Здание поликлиники, </a:t>
            </a:r>
            <a:r>
              <a:rPr lang="ru-RU" sz="3200" b="1" dirty="0" smtClean="0">
                <a:latin typeface="Monotype Corsiva" pitchFamily="66" charset="0"/>
              </a:rPr>
              <a:t>2016 </a:t>
            </a:r>
            <a:r>
              <a:rPr lang="ru-RU" sz="3200" b="1" dirty="0">
                <a:latin typeface="Monotype Corsiva" pitchFamily="66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xmlns="" val="1154685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1967-1968 гг. Строительство Дома культуры в с. Бага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3784" y="391285"/>
            <a:ext cx="5525719" cy="3862062"/>
          </a:xfrm>
          <a:prstGeom prst="rect">
            <a:avLst/>
          </a:prstGeom>
        </p:spPr>
      </p:pic>
      <p:pic>
        <p:nvPicPr>
          <p:cNvPr id="6" name="Рисунок 5" descr="1967-1968 гг. Строительство Дома культуры в селе Бага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93467" y="3043567"/>
            <a:ext cx="4730496" cy="32186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18909" y="847590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atin typeface="Monotype Corsiva" pitchFamily="66" charset="0"/>
              </a:rPr>
              <a:t>1967-1968 гг. </a:t>
            </a:r>
            <a:endParaRPr lang="ru-RU" sz="3200" b="1" dirty="0" smtClean="0">
              <a:latin typeface="Monotype Corsiva" pitchFamily="66" charset="0"/>
            </a:endParaRPr>
          </a:p>
          <a:p>
            <a:pPr algn="ctr"/>
            <a:r>
              <a:rPr lang="ru-RU" sz="3200" b="1" dirty="0">
                <a:latin typeface="Monotype Corsiva" pitchFamily="66" charset="0"/>
              </a:rPr>
              <a:t>с</a:t>
            </a:r>
            <a:r>
              <a:rPr lang="ru-RU" sz="3200" b="1" dirty="0" smtClean="0">
                <a:latin typeface="Monotype Corsiva" pitchFamily="66" charset="0"/>
              </a:rPr>
              <a:t>троительство </a:t>
            </a:r>
            <a:endParaRPr lang="ru-RU" sz="3200" b="1" dirty="0">
              <a:latin typeface="Monotype Corsiva" pitchFamily="66" charset="0"/>
            </a:endParaRPr>
          </a:p>
          <a:p>
            <a:pPr algn="ctr"/>
            <a:r>
              <a:rPr lang="ru-RU" sz="3200" b="1" dirty="0">
                <a:latin typeface="Monotype Corsiva" pitchFamily="66" charset="0"/>
              </a:rPr>
              <a:t>Дома культуры </a:t>
            </a:r>
          </a:p>
          <a:p>
            <a:pPr algn="ctr"/>
            <a:r>
              <a:rPr lang="ru-RU" sz="3200" b="1" dirty="0">
                <a:latin typeface="Monotype Corsiva" pitchFamily="66" charset="0"/>
              </a:rPr>
              <a:t>в </a:t>
            </a:r>
            <a:r>
              <a:rPr lang="ru-RU" sz="3200" b="1" dirty="0" smtClean="0">
                <a:latin typeface="Monotype Corsiva" pitchFamily="66" charset="0"/>
              </a:rPr>
              <a:t>селе  </a:t>
            </a:r>
            <a:r>
              <a:rPr lang="ru-RU" sz="3200" b="1" dirty="0">
                <a:latin typeface="Monotype Corsiva" pitchFamily="66" charset="0"/>
              </a:rPr>
              <a:t>Баган</a:t>
            </a:r>
          </a:p>
        </p:txBody>
      </p:sp>
    </p:spTree>
    <p:extLst>
      <p:ext uri="{BB962C8B-B14F-4D97-AF65-F5344CB8AC3E}">
        <p14:creationId xmlns:p14="http://schemas.microsoft.com/office/powerpoint/2010/main" xmlns="" val="2155028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2 ДК на 400 мест баган.jpg"/>
          <p:cNvPicPr>
            <a:picLocks noChangeAspect="1"/>
          </p:cNvPicPr>
          <p:nvPr/>
        </p:nvPicPr>
        <p:blipFill>
          <a:blip r:embed="rId3" cstate="print"/>
          <a:srcRect l="6374" r="14291" b="12488"/>
          <a:stretch>
            <a:fillRect/>
          </a:stretch>
        </p:blipFill>
        <p:spPr>
          <a:xfrm>
            <a:off x="838102" y="315530"/>
            <a:ext cx="7719696" cy="57804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54982" y="1651107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 1973 году </a:t>
            </a:r>
            <a:r>
              <a:rPr lang="ru-RU" sz="3200" b="1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введено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 эксплуатацию </a:t>
            </a:r>
            <a:endParaRPr lang="ru-RU" sz="3200" b="1" dirty="0" smtClean="0"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двухэтажное 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здание </a:t>
            </a:r>
            <a:r>
              <a:rPr lang="ru-RU" sz="3200" b="1" dirty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районного </a:t>
            </a:r>
            <a:endParaRPr lang="ru-RU" sz="3200" b="1" dirty="0" smtClean="0"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Дома </a:t>
            </a:r>
            <a:r>
              <a:rPr lang="ru-RU" sz="3200" b="1" dirty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культуры.</a:t>
            </a:r>
            <a:endParaRPr lang="ru-RU" sz="3200" b="1" dirty="0">
              <a:latin typeface="Monotype Corsiva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5028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82691" y="1623398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atin typeface="Monotype Corsiva" pitchFamily="66" charset="0"/>
              </a:rPr>
              <a:t>РДК </a:t>
            </a:r>
          </a:p>
          <a:p>
            <a:pPr algn="ctr"/>
            <a:r>
              <a:rPr lang="ru-RU" sz="3200" b="1" dirty="0">
                <a:latin typeface="Monotype Corsiva" pitchFamily="66" charset="0"/>
              </a:rPr>
              <a:t>п</a:t>
            </a:r>
            <a:r>
              <a:rPr lang="ru-RU" sz="3200" b="1" dirty="0" smtClean="0">
                <a:latin typeface="Monotype Corsiva" pitchFamily="66" charset="0"/>
              </a:rPr>
              <a:t>осле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 </a:t>
            </a:r>
            <a:r>
              <a:rPr lang="ru-RU" sz="3200" b="1" dirty="0">
                <a:latin typeface="Monotype Corsiva" pitchFamily="66" charset="0"/>
              </a:rPr>
              <a:t>реконструкции </a:t>
            </a:r>
            <a:endParaRPr lang="ru-RU" sz="3200" b="1" dirty="0" smtClean="0"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2007 года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17410" name="Picture 2" descr="C:\Users\Jukova\Desktop\Баган современный\DSC_02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437" y="582871"/>
            <a:ext cx="7881740" cy="52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5028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Jukova\Desktop\0_74541_7ab3c3fa_xxx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440" y="360572"/>
            <a:ext cx="5472545" cy="37985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813" y="4383971"/>
            <a:ext cx="27174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Старый вокзал, </a:t>
            </a:r>
          </a:p>
          <a:p>
            <a:r>
              <a:rPr lang="ru-RU" sz="3200" b="1" dirty="0" smtClean="0">
                <a:latin typeface="Monotype Corsiva" pitchFamily="66" charset="0"/>
              </a:rPr>
              <a:t>фото 1956 года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03149" y="1054925"/>
            <a:ext cx="42450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Железнодорожный вокзал,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 фото 2017года 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2702" y="2351932"/>
            <a:ext cx="5325965" cy="361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794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2328" y="471010"/>
            <a:ext cx="5602467" cy="27986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2506" y="2957941"/>
            <a:ext cx="4663130" cy="34973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96000" y="105777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atin typeface="Monotype Corsiva" pitchFamily="66" charset="0"/>
              </a:rPr>
              <a:t>Строительство </a:t>
            </a:r>
          </a:p>
          <a:p>
            <a:pPr algn="ctr"/>
            <a:r>
              <a:rPr lang="ru-RU" sz="3200" b="1" dirty="0">
                <a:latin typeface="Monotype Corsiva" pitchFamily="66" charset="0"/>
              </a:rPr>
              <a:t>Дворца пионеров, </a:t>
            </a:r>
            <a:endParaRPr lang="ru-RU" sz="3200" b="1" dirty="0" smtClean="0"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фото </a:t>
            </a:r>
            <a:r>
              <a:rPr lang="ru-RU" sz="3200" b="1" dirty="0">
                <a:latin typeface="Monotype Corsiva" pitchFamily="66" charset="0"/>
              </a:rPr>
              <a:t>1978 </a:t>
            </a:r>
            <a:r>
              <a:rPr lang="ru-RU" sz="3200" b="1" dirty="0" smtClean="0">
                <a:latin typeface="Monotype Corsiva" pitchFamily="66" charset="0"/>
              </a:rPr>
              <a:t>года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87180" y="4578647"/>
            <a:ext cx="586731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atin typeface="Monotype Corsiva" pitchFamily="66" charset="0"/>
              </a:rPr>
              <a:t>Баганский дом детского творчества</a:t>
            </a:r>
            <a:r>
              <a:rPr lang="ru-RU" sz="3200" b="1" dirty="0" smtClean="0">
                <a:latin typeface="Monotype Corsiva" pitchFamily="66" charset="0"/>
              </a:rPr>
              <a:t>,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 </a:t>
            </a:r>
            <a:r>
              <a:rPr lang="ru-RU" sz="3200" b="1" dirty="0">
                <a:latin typeface="Monotype Corsiva" pitchFamily="66" charset="0"/>
              </a:rPr>
              <a:t>фото 2016 </a:t>
            </a:r>
            <a:r>
              <a:rPr lang="ru-RU" sz="3200" b="1" dirty="0" smtClean="0">
                <a:latin typeface="Monotype Corsiva" pitchFamily="66" charset="0"/>
              </a:rPr>
              <a:t>года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5028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Мемориал Славы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6395" y="180111"/>
            <a:ext cx="4639605" cy="3645403"/>
          </a:xfrm>
          <a:prstGeom prst="rect">
            <a:avLst/>
          </a:prstGeom>
        </p:spPr>
      </p:pic>
      <p:pic>
        <p:nvPicPr>
          <p:cNvPr id="6" name="Рисунок 5" descr="Мемориал Славы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12766" y="2692930"/>
            <a:ext cx="5311302" cy="35416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98133" y="925594"/>
            <a:ext cx="312136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atin typeface="Monotype Corsiva" pitchFamily="66" charset="0"/>
              </a:rPr>
              <a:t>Монумент Славы, </a:t>
            </a:r>
            <a:endParaRPr lang="ru-RU" sz="3200" b="1" dirty="0" smtClean="0"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конец </a:t>
            </a:r>
            <a:r>
              <a:rPr lang="ru-RU" sz="3200" b="1" dirty="0">
                <a:latin typeface="Monotype Corsiva" pitchFamily="66" charset="0"/>
              </a:rPr>
              <a:t>1980-х </a:t>
            </a:r>
            <a:r>
              <a:rPr lang="ru-RU" sz="3200" b="1" dirty="0" smtClean="0">
                <a:latin typeface="Monotype Corsiva" pitchFamily="66" charset="0"/>
              </a:rPr>
              <a:t>годов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7023" y="4632362"/>
            <a:ext cx="44983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atin typeface="Monotype Corsiva" pitchFamily="66" charset="0"/>
              </a:rPr>
              <a:t>Монумент Славы, </a:t>
            </a:r>
            <a:r>
              <a:rPr lang="ru-RU" sz="3200" b="1" dirty="0" smtClean="0">
                <a:latin typeface="Monotype Corsiva" pitchFamily="66" charset="0"/>
              </a:rPr>
              <a:t>2017 год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5028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Митинг 9 мая 1976 г., у микрофона Николай Сидорович Курганкин. фото В. Шиль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0656" y="152401"/>
            <a:ext cx="4516580" cy="3524753"/>
          </a:xfrm>
          <a:prstGeom prst="rect">
            <a:avLst/>
          </a:prstGeom>
        </p:spPr>
      </p:pic>
      <p:pic>
        <p:nvPicPr>
          <p:cNvPr id="6" name="Рисунок 5" descr="Митинг 9 мая 1976 г. фото В. Шиль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63183" y="2245822"/>
            <a:ext cx="6449568" cy="40995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10265" y="1221569"/>
            <a:ext cx="4112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atin typeface="Monotype Corsiva" pitchFamily="66" charset="0"/>
              </a:rPr>
              <a:t>Митинг 9 мая 1976 </a:t>
            </a:r>
            <a:r>
              <a:rPr lang="ru-RU" sz="3200" b="1" dirty="0" smtClean="0">
                <a:latin typeface="Monotype Corsiva" pitchFamily="66" charset="0"/>
              </a:rPr>
              <a:t>года 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5028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Jukova\Desktop\Общая\9 мая\img_70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6228" y="397886"/>
            <a:ext cx="5044116" cy="335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ukova\Desktop\Общая\9 мая\img_71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6109" y="2478017"/>
            <a:ext cx="5582489" cy="371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48945" y="1025236"/>
            <a:ext cx="4022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Митинг 9 мая 2019 года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5028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260 Детско-юношеская спортивная школа в райцентре, построенная в 1978 году, 1980, Н.Молькин.JPG"/>
          <p:cNvPicPr>
            <a:picLocks noChangeAspect="1"/>
          </p:cNvPicPr>
          <p:nvPr/>
        </p:nvPicPr>
        <p:blipFill>
          <a:blip r:embed="rId3" cstate="print"/>
          <a:srcRect l="2233" b="4314"/>
          <a:stretch>
            <a:fillRect/>
          </a:stretch>
        </p:blipFill>
        <p:spPr>
          <a:xfrm>
            <a:off x="1328670" y="542671"/>
            <a:ext cx="4803055" cy="32673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29687" y="1221571"/>
            <a:ext cx="45913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atin typeface="Monotype Corsiva" pitchFamily="66" charset="0"/>
              </a:rPr>
              <a:t>Спортивная школа, 1980 </a:t>
            </a:r>
            <a:r>
              <a:rPr lang="ru-RU" sz="3200" b="1" dirty="0" smtClean="0">
                <a:latin typeface="Monotype Corsiva" pitchFamily="66" charset="0"/>
              </a:rPr>
              <a:t>год</a:t>
            </a:r>
            <a:endParaRPr lang="ru-RU" b="1" dirty="0">
              <a:latin typeface="Arial Narrow" pitchFamily="34" charset="0"/>
            </a:endParaRPr>
          </a:p>
        </p:txBody>
      </p:sp>
      <p:pic>
        <p:nvPicPr>
          <p:cNvPr id="7170" name="Picture 2" descr="C:\Users\Jukova\Desktop\Баган современный\DSC_03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5751" y="2723317"/>
            <a:ext cx="5656867" cy="374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34536" y="4596695"/>
            <a:ext cx="45913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Monotype Corsiva" pitchFamily="66" charset="0"/>
              </a:rPr>
              <a:t>Спортивная школа, </a:t>
            </a:r>
            <a:r>
              <a:rPr lang="ru-RU" sz="3200" b="1" dirty="0" smtClean="0">
                <a:latin typeface="Monotype Corsiva" pitchFamily="66" charset="0"/>
              </a:rPr>
              <a:t>2018 год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155028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258 Центральная трибуна стадиона в райцентре, 1980, Н.Мольки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1349780"/>
            <a:ext cx="5315562" cy="45304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78982" y="749345"/>
            <a:ext cx="4079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Стадион, фото 1980 года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9" name="Рисунок 8" descr="100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068" y="187218"/>
            <a:ext cx="3401823" cy="490818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4800" y="509540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atin typeface="Monotype Corsiva" pitchFamily="66" charset="0"/>
              </a:rPr>
              <a:t>Спортивное сооружение </a:t>
            </a:r>
            <a:endParaRPr lang="ru-RU" sz="3200" b="1" dirty="0" smtClean="0"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на </a:t>
            </a:r>
            <a:r>
              <a:rPr lang="ru-RU" sz="3200" b="1" dirty="0">
                <a:latin typeface="Monotype Corsiva" pitchFamily="66" charset="0"/>
              </a:rPr>
              <a:t>стадионе «Олимпийский огонь», 1980 </a:t>
            </a:r>
            <a:r>
              <a:rPr lang="ru-RU" sz="3200" b="1" dirty="0" smtClean="0">
                <a:latin typeface="Monotype Corsiva" pitchFamily="66" charset="0"/>
              </a:rPr>
              <a:t>год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1926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1980 год Открытие 6-х сельских летних областных спортивных игр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1345" y="209180"/>
            <a:ext cx="3735204" cy="5071089"/>
          </a:xfrm>
          <a:prstGeom prst="rect">
            <a:avLst/>
          </a:prstGeom>
        </p:spPr>
      </p:pic>
      <p:pic>
        <p:nvPicPr>
          <p:cNvPr id="6" name="Рисунок 5" descr="1000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49705" y="209179"/>
            <a:ext cx="3361734" cy="50710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02037" y="537807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</a:rPr>
              <a:t>1980 год Открытие </a:t>
            </a:r>
            <a:r>
              <a:rPr lang="ru-RU" sz="2400" b="1" dirty="0" smtClean="0">
                <a:latin typeface="Monotype Corsiva" pitchFamily="66" charset="0"/>
              </a:rPr>
              <a:t>6-х </a:t>
            </a:r>
            <a:r>
              <a:rPr lang="ru-RU" sz="2400" b="1" dirty="0">
                <a:latin typeface="Monotype Corsiva" pitchFamily="66" charset="0"/>
              </a:rPr>
              <a:t>сельских </a:t>
            </a:r>
          </a:p>
          <a:p>
            <a:pPr algn="ctr"/>
            <a:r>
              <a:rPr lang="ru-RU" sz="2400" b="1" dirty="0">
                <a:latin typeface="Monotype Corsiva" pitchFamily="66" charset="0"/>
              </a:rPr>
              <a:t>летних областных</a:t>
            </a:r>
          </a:p>
          <a:p>
            <a:pPr algn="ctr"/>
            <a:r>
              <a:rPr lang="ru-RU" sz="2400" b="1" dirty="0">
                <a:latin typeface="Monotype Corsiva" pitchFamily="66" charset="0"/>
              </a:rPr>
              <a:t> спортивных игр.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43012" y="5375885"/>
            <a:ext cx="27751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</a:rPr>
              <a:t>Олимпийский мишка, </a:t>
            </a:r>
            <a:endParaRPr lang="ru-RU" sz="2400" b="1" dirty="0" smtClean="0">
              <a:latin typeface="Monotype Corsiva" pitchFamily="66" charset="0"/>
            </a:endParaRP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1980 год</a:t>
            </a:r>
            <a:endParaRPr lang="ru-RU" sz="24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1926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ukova\Desktop\Баган современный\IMG_39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7133" y="634418"/>
            <a:ext cx="5469083" cy="364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51747" y="4560516"/>
            <a:ext cx="2739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 </a:t>
            </a:r>
            <a:r>
              <a:rPr lang="ru-RU" sz="3200" b="1" dirty="0">
                <a:latin typeface="Monotype Corsiva" pitchFamily="66" charset="0"/>
              </a:rPr>
              <a:t>фото  2018 года</a:t>
            </a:r>
          </a:p>
        </p:txBody>
      </p:sp>
      <p:pic>
        <p:nvPicPr>
          <p:cNvPr id="18434" name="Picture 2" descr="C:\Users\Jukova\Desktop\aaQr0vl9NM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8726" y="1750926"/>
            <a:ext cx="5113101" cy="383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73025" y="5585752"/>
            <a:ext cx="26500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Monotype Corsiva" pitchFamily="66" charset="0"/>
              </a:rPr>
              <a:t>фото  </a:t>
            </a:r>
            <a:r>
              <a:rPr lang="ru-RU" sz="3200" b="1" dirty="0" smtClean="0">
                <a:latin typeface="Monotype Corsiva" pitchFamily="66" charset="0"/>
              </a:rPr>
              <a:t>2019 года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73637" y="886690"/>
            <a:ext cx="29049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Стадион ДЮСШ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1926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памятник Ленину 1.jpg"/>
          <p:cNvPicPr>
            <a:picLocks noChangeAspect="1"/>
          </p:cNvPicPr>
          <p:nvPr/>
        </p:nvPicPr>
        <p:blipFill>
          <a:blip r:embed="rId3" cstate="print"/>
          <a:srcRect l="3982" r="650" b="3083"/>
          <a:stretch>
            <a:fillRect/>
          </a:stretch>
        </p:blipFill>
        <p:spPr>
          <a:xfrm>
            <a:off x="1350177" y="332317"/>
            <a:ext cx="3734441" cy="52049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31098" y="5537262"/>
            <a:ext cx="101989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Monotype Corsiva" pitchFamily="66" charset="0"/>
              </a:rPr>
              <a:t>Памятник В.И. Ленину </a:t>
            </a:r>
            <a:r>
              <a:rPr lang="ru-RU" sz="3200" b="1" dirty="0" smtClean="0">
                <a:latin typeface="Monotype Corsiva" pitchFamily="66" charset="0"/>
              </a:rPr>
              <a:t>,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фото 1974 год                                                 фото 2018 год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7" name="Рисунок 6" descr="памятник Ленину 6.JPG"/>
          <p:cNvPicPr>
            <a:picLocks noChangeAspect="1"/>
          </p:cNvPicPr>
          <p:nvPr/>
        </p:nvPicPr>
        <p:blipFill>
          <a:blip r:embed="rId4" cstate="print"/>
          <a:srcRect l="20094" t="5164" r="13333" b="12770"/>
          <a:stretch>
            <a:fillRect/>
          </a:stretch>
        </p:blipFill>
        <p:spPr>
          <a:xfrm>
            <a:off x="6330548" y="332316"/>
            <a:ext cx="5629757" cy="520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1926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463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382 Здание, в котором в 60-е годы располагался отдел милиции, 1976.JPG"/>
          <p:cNvPicPr>
            <a:picLocks noChangeAspect="1"/>
          </p:cNvPicPr>
          <p:nvPr/>
        </p:nvPicPr>
        <p:blipFill>
          <a:blip r:embed="rId3" cstate="print"/>
          <a:srcRect l="3202" t="3192" r="22545" b="5916"/>
          <a:stretch>
            <a:fillRect/>
          </a:stretch>
        </p:blipFill>
        <p:spPr>
          <a:xfrm>
            <a:off x="1535573" y="492423"/>
            <a:ext cx="4677176" cy="34351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27818" y="4178535"/>
            <a:ext cx="489268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atin typeface="Monotype Corsiva" pitchFamily="66" charset="0"/>
              </a:rPr>
              <a:t>Здание, в котором в 60-е годы </a:t>
            </a:r>
            <a:endParaRPr lang="ru-RU" sz="3200" b="1" dirty="0" smtClean="0"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располагался </a:t>
            </a:r>
            <a:r>
              <a:rPr lang="ru-RU" sz="3200" b="1" dirty="0">
                <a:latin typeface="Monotype Corsiva" pitchFamily="66" charset="0"/>
              </a:rPr>
              <a:t>отдел милиции.</a:t>
            </a:r>
          </a:p>
        </p:txBody>
      </p:sp>
      <p:pic>
        <p:nvPicPr>
          <p:cNvPr id="19458" name="Picture 2" descr="C:\Users\Jukova\Desktop\Баган современный\nLOx-ybVrj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1775" y="394855"/>
            <a:ext cx="4551218" cy="455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78510" y="5223164"/>
            <a:ext cx="4177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Здание полиции, 2019 год 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1926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Jukova\Desktop\Баган современный\DSC_0003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882" y="339483"/>
            <a:ext cx="4941724" cy="327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вокзал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1976028"/>
            <a:ext cx="5688169" cy="41019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8991" y="4171936"/>
            <a:ext cx="43348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Железнодорожный вокзал, 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фото 2019 года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3860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Jukova\Desktop\Баган современный\DSC_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409" y="578428"/>
            <a:ext cx="517711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Jukova\Desktop\Баган современный\XAnSh6pK9b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799" y="1600201"/>
            <a:ext cx="3872345" cy="387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06441" y="4395328"/>
            <a:ext cx="38250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Пожарно-спасательная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часть -50 села Баган 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64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55" y="6927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184 Здание районного узла связи, построенное в 1983 году, 1983, Н.Молькин.JPG"/>
          <p:cNvPicPr>
            <a:picLocks noChangeAspect="1"/>
          </p:cNvPicPr>
          <p:nvPr/>
        </p:nvPicPr>
        <p:blipFill>
          <a:blip r:embed="rId3" cstate="print"/>
          <a:srcRect l="850" t="3192" r="18634" b="9296"/>
          <a:stretch>
            <a:fillRect/>
          </a:stretch>
        </p:blipFill>
        <p:spPr>
          <a:xfrm>
            <a:off x="1355027" y="914130"/>
            <a:ext cx="4946073" cy="31104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46272" y="4455900"/>
            <a:ext cx="475482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atin typeface="Monotype Corsiva" pitchFamily="66" charset="0"/>
              </a:rPr>
              <a:t>Здание районного узла связи, </a:t>
            </a:r>
            <a:endParaRPr lang="ru-RU" sz="3200" b="1" dirty="0" smtClean="0"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построенное </a:t>
            </a:r>
            <a:r>
              <a:rPr lang="ru-RU" sz="3200" b="1" dirty="0">
                <a:latin typeface="Monotype Corsiva" pitchFamily="66" charset="0"/>
              </a:rPr>
              <a:t>в 1983 году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20482" name="Picture 2" descr="C:\Users\Jukova\Desktop\akPsTEqo7s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2687" y="914130"/>
            <a:ext cx="4831386" cy="362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414" y="4812681"/>
            <a:ext cx="38876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Здание почтовой связи, 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фото 2019 года 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1926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362 Здание Баганского аэропорта, 1982, Н.Мольки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5236" y="380162"/>
            <a:ext cx="6733309" cy="60159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966363" y="1582340"/>
            <a:ext cx="3048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Monotype Corsiva" pitchFamily="66" charset="0"/>
              </a:rPr>
              <a:t>Здание </a:t>
            </a:r>
          </a:p>
          <a:p>
            <a:pPr algn="ctr"/>
            <a:r>
              <a:rPr lang="ru-RU" sz="3200" b="1" dirty="0">
                <a:latin typeface="Monotype Corsiva" pitchFamily="66" charset="0"/>
              </a:rPr>
              <a:t>Баганского аэропорта, </a:t>
            </a:r>
          </a:p>
          <a:p>
            <a:pPr algn="ctr"/>
            <a:r>
              <a:rPr lang="ru-RU" sz="3200" b="1" dirty="0">
                <a:latin typeface="Monotype Corsiva" pitchFamily="66" charset="0"/>
              </a:rPr>
              <a:t>1982 г.</a:t>
            </a:r>
          </a:p>
        </p:txBody>
      </p:sp>
    </p:spTree>
    <p:extLst>
      <p:ext uri="{BB962C8B-B14F-4D97-AF65-F5344CB8AC3E}">
        <p14:creationId xmlns:p14="http://schemas.microsoft.com/office/powerpoint/2010/main" xmlns="" val="1211926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Баган, стела на кольце..tif"/>
          <p:cNvPicPr>
            <a:picLocks noChangeAspect="1"/>
          </p:cNvPicPr>
          <p:nvPr/>
        </p:nvPicPr>
        <p:blipFill>
          <a:blip r:embed="rId3" cstate="print"/>
          <a:srcRect l="1594" t="1004" r="660" b="3450"/>
          <a:stretch>
            <a:fillRect/>
          </a:stretch>
        </p:blipFill>
        <p:spPr>
          <a:xfrm>
            <a:off x="670290" y="422762"/>
            <a:ext cx="3846292" cy="265121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92831" y="80899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Стела  Гимн Советскому  Союзу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на кольце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14" name="Рисунок 13" descr="стела Гимн Советскому Союзу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90950" y="3244335"/>
            <a:ext cx="4249881" cy="283325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384838" y="3244335"/>
            <a:ext cx="23150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конец 1970-х годов</a:t>
            </a:r>
            <a:endParaRPr lang="ru-RU" sz="2400" dirty="0">
              <a:latin typeface="Monotype Corsiva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48697" y="6165458"/>
            <a:ext cx="208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Фото 2017 года 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14338" name="Picture 2" descr="C:\Users\Jukova\Desktop\Общая\Фото Баган\IMG_37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3230" y="1827166"/>
            <a:ext cx="3740433" cy="249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329966" y="4430129"/>
            <a:ext cx="202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Фото 2019 года</a:t>
            </a:r>
            <a:endParaRPr lang="ru-RU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549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центр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26" y="858982"/>
            <a:ext cx="5796700" cy="3740728"/>
          </a:xfrm>
          <a:prstGeom prst="rect">
            <a:avLst/>
          </a:prstGeom>
        </p:spPr>
      </p:pic>
      <p:pic>
        <p:nvPicPr>
          <p:cNvPr id="6" name="Рисунок 5" descr="центр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3016" y="594381"/>
            <a:ext cx="5340438" cy="40053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2726" y="4714255"/>
            <a:ext cx="5381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Центральная площадь села Баган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6210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Jukova\Desktop\Баган современный\DSC_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669" y="1008084"/>
            <a:ext cx="5232332" cy="34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Jukova\Desktop\Общая\Новая папка (2)\Памятник целинникам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3257" y="1008084"/>
            <a:ext cx="5449455" cy="408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9733" y="4802787"/>
            <a:ext cx="5096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Детская площадка «Солнышко»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09199" y="5095175"/>
            <a:ext cx="49375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Памятник  </a:t>
            </a:r>
            <a:r>
              <a:rPr lang="ru-RU" sz="3200" b="1" dirty="0">
                <a:latin typeface="Monotype Corsiva" pitchFamily="66" charset="0"/>
              </a:rPr>
              <a:t>в честь </a:t>
            </a:r>
            <a:endParaRPr lang="ru-RU" sz="3200" b="1" dirty="0" smtClean="0"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трудового подвига  целинников</a:t>
            </a:r>
          </a:p>
        </p:txBody>
      </p:sp>
    </p:spTree>
    <p:extLst>
      <p:ext uri="{BB962C8B-B14F-4D97-AF65-F5344CB8AC3E}">
        <p14:creationId xmlns:p14="http://schemas.microsoft.com/office/powerpoint/2010/main" xmlns="" val="32962109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71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Jukova\Desktop\Баган современный\DSC_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4036" y="2281794"/>
            <a:ext cx="5029200" cy="333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08302" y="1467950"/>
            <a:ext cx="4357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200" b="1" dirty="0" smtClean="0">
                <a:latin typeface="Monotype Corsiva" pitchFamily="66" charset="0"/>
              </a:rPr>
              <a:t>Доски  Почёта  села Баган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11269" name="Picture 5" descr="C:\Users\Jukova\Desktop\Общая\Новая папка (2)\2014 г. 028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4388" y="2281794"/>
            <a:ext cx="4852555" cy="323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6210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71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82950" y="1030405"/>
            <a:ext cx="23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21506" name="Picture 2" descr="C:\Users\Jukova\Desktop\BVB3wY8AXG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0823" y="626039"/>
            <a:ext cx="4426562" cy="331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Jukova\Desktop\Общая\Парк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6736" y="369944"/>
            <a:ext cx="4053588" cy="564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18218" y="4444425"/>
            <a:ext cx="38843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Парк семейного отдыха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 села Баган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813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ukova\Desktop\Баган современный\YgADb3hMl3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5255" y="598515"/>
            <a:ext cx="4170218" cy="417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Jukova\Desktop\Баган современный\DSCN48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5894" y="577734"/>
            <a:ext cx="585216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6848" y="4118236"/>
            <a:ext cx="58112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Православный храм в честь </a:t>
            </a:r>
          </a:p>
          <a:p>
            <a:pPr algn="ctr"/>
            <a:r>
              <a:rPr lang="ru-RU" sz="3200" b="1" dirty="0">
                <a:latin typeface="Monotype Corsiva" pitchFamily="66" charset="0"/>
              </a:rPr>
              <a:t>с</a:t>
            </a:r>
            <a:r>
              <a:rPr lang="ru-RU" sz="3200" b="1" dirty="0" smtClean="0">
                <a:latin typeface="Monotype Corsiva" pitchFamily="66" charset="0"/>
              </a:rPr>
              <a:t>вятых  </a:t>
            </a:r>
            <a:r>
              <a:rPr lang="ru-RU" sz="3200" b="1" dirty="0" err="1" smtClean="0">
                <a:latin typeface="Monotype Corsiva" pitchFamily="66" charset="0"/>
              </a:rPr>
              <a:t>мученников</a:t>
            </a:r>
            <a:r>
              <a:rPr lang="ru-RU" sz="3200" b="1" dirty="0" smtClean="0">
                <a:latin typeface="Monotype Corsiva" pitchFamily="66" charset="0"/>
              </a:rPr>
              <a:t>  Бориса и Глеба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05255" y="5195454"/>
            <a:ext cx="45592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Местное отделение партии 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«ЕДИНАЯ РОССИЯ»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83801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Jukova\Desktop\Баган современный\DSC_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404" y="461203"/>
            <a:ext cx="7900826" cy="52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50597" y="1859341"/>
            <a:ext cx="28360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Администрация 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Баганского 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района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8759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Вокзал Баган 1964 г., Степная Нива, 19 от 11.05.2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5964" y="387851"/>
            <a:ext cx="6164947" cy="5680439"/>
          </a:xfrm>
          <a:prstGeom prst="rect">
            <a:avLst/>
          </a:prstGeom>
        </p:spPr>
      </p:pic>
      <p:pic>
        <p:nvPicPr>
          <p:cNvPr id="6" name="Рисунок 5" descr="Часы на вокзале 1964 г., Степная Нива, 19 от 11.05.2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8435" y="387851"/>
            <a:ext cx="3053023" cy="56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00285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Вид Багана с элеватора. Елена Русакова.jpg"/>
          <p:cNvPicPr>
            <a:picLocks noChangeAspect="1"/>
          </p:cNvPicPr>
          <p:nvPr/>
        </p:nvPicPr>
        <p:blipFill>
          <a:blip r:embed="rId3" cstate="print"/>
          <a:srcRect l="5379" t="4180" b="238"/>
          <a:stretch>
            <a:fillRect/>
          </a:stretch>
        </p:blipFill>
        <p:spPr>
          <a:xfrm rot="5400000">
            <a:off x="3256253" y="-1939636"/>
            <a:ext cx="6039716" cy="1073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6210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Проходная нефтебазы, 1-й справа Антропов Михаил Александрович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2192" y="248048"/>
            <a:ext cx="5345039" cy="3906688"/>
          </a:xfrm>
          <a:prstGeom prst="rect">
            <a:avLst/>
          </a:prstGeom>
        </p:spPr>
      </p:pic>
      <p:pic>
        <p:nvPicPr>
          <p:cNvPr id="6" name="Рисунок 5" descr="Изображение 0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67" y="2559594"/>
            <a:ext cx="5552443" cy="37026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78126" y="1109804"/>
            <a:ext cx="5371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В 1927 году построена нефтебаза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215" y="4604888"/>
            <a:ext cx="58160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В 1993 году введено в эксплуатацию 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здание автозаправочной станции   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3860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начало строительства элеватор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2110" y="446012"/>
            <a:ext cx="8150960" cy="5746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51818" y="2022764"/>
            <a:ext cx="26581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Начало 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строительства </a:t>
            </a:r>
          </a:p>
          <a:p>
            <a:pPr algn="ctr"/>
            <a:r>
              <a:rPr lang="ru-RU" sz="3200" b="1" dirty="0">
                <a:latin typeface="Monotype Corsiva" pitchFamily="66" charset="0"/>
              </a:rPr>
              <a:t>э</a:t>
            </a:r>
            <a:r>
              <a:rPr lang="ru-RU" sz="3200" b="1" dirty="0" smtClean="0">
                <a:latin typeface="Monotype Corsiva" pitchFamily="66" charset="0"/>
              </a:rPr>
              <a:t>леватора 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3860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У визировочной 50-е годы.jpg"/>
          <p:cNvPicPr>
            <a:picLocks noChangeAspect="1"/>
          </p:cNvPicPr>
          <p:nvPr/>
        </p:nvPicPr>
        <p:blipFill>
          <a:blip r:embed="rId3" cstate="print"/>
          <a:srcRect r="1608" b="3099"/>
          <a:stretch>
            <a:fillRect/>
          </a:stretch>
        </p:blipFill>
        <p:spPr>
          <a:xfrm>
            <a:off x="1219200" y="307068"/>
            <a:ext cx="7712689" cy="5830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96400" y="1953491"/>
            <a:ext cx="27109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У </a:t>
            </a:r>
            <a:r>
              <a:rPr lang="ru-RU" sz="3200" b="1" dirty="0" err="1" smtClean="0">
                <a:latin typeface="Monotype Corsiva" pitchFamily="66" charset="0"/>
              </a:rPr>
              <a:t>визировочной</a:t>
            </a:r>
            <a:r>
              <a:rPr lang="ru-RU" sz="3200" b="1" dirty="0" smtClean="0">
                <a:latin typeface="Monotype Corsiva" pitchFamily="66" charset="0"/>
              </a:rPr>
              <a:t> </a:t>
            </a:r>
          </a:p>
          <a:p>
            <a:pPr algn="ctr"/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smtClean="0">
                <a:latin typeface="Monotype Corsiva" pitchFamily="66" charset="0"/>
              </a:rPr>
              <a:t>50-е годы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13860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248 Здание визировочной Баганского элеватора, 1985, Н.Мольки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0146" y="290946"/>
            <a:ext cx="4851345" cy="3311236"/>
          </a:xfrm>
          <a:prstGeom prst="rect">
            <a:avLst/>
          </a:prstGeom>
        </p:spPr>
      </p:pic>
      <p:pic>
        <p:nvPicPr>
          <p:cNvPr id="6" name="Рисунок 5" descr="2014 г. 0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2528" y="2881745"/>
            <a:ext cx="5174673" cy="34497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49192" y="858982"/>
            <a:ext cx="39036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Здание </a:t>
            </a:r>
            <a:r>
              <a:rPr lang="ru-RU" sz="3200" b="1" dirty="0" err="1" smtClean="0">
                <a:latin typeface="Monotype Corsiva" pitchFamily="66" charset="0"/>
              </a:rPr>
              <a:t>визировочной</a:t>
            </a:r>
            <a:endParaRPr lang="ru-RU" sz="3200" b="1" dirty="0" smtClean="0"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 Баганского элеватора , 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1985 год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4910" y="420485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atin typeface="Monotype Corsiva" pitchFamily="66" charset="0"/>
              </a:rPr>
              <a:t>Здание </a:t>
            </a:r>
            <a:r>
              <a:rPr lang="ru-RU" sz="3200" b="1" dirty="0" err="1">
                <a:latin typeface="Monotype Corsiva" pitchFamily="66" charset="0"/>
              </a:rPr>
              <a:t>визировочной</a:t>
            </a:r>
            <a:endParaRPr lang="ru-RU" sz="3200" b="1" dirty="0">
              <a:latin typeface="Monotype Corsiva" pitchFamily="66" charset="0"/>
            </a:endParaRPr>
          </a:p>
          <a:p>
            <a:pPr algn="ctr"/>
            <a:r>
              <a:rPr lang="ru-RU" sz="3200" b="1" dirty="0">
                <a:latin typeface="Monotype Corsiva" pitchFamily="66" charset="0"/>
              </a:rPr>
              <a:t> Баганского элеватора , 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2016 год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3860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Jukova\Desktop\0_74541_7ab3c3fa_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674" y="344174"/>
            <a:ext cx="5112326" cy="35588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95443" y="803564"/>
            <a:ext cx="30091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Строительство 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нового элеватора ,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60-е годы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5122" name="Picture 2" descr="C:\Users\Jukova\Desktop\Баган современный\DSC_0213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8386" y="2720619"/>
            <a:ext cx="5598186" cy="370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5292" y="4574563"/>
            <a:ext cx="46907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Современный вид элеватора ,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 2019 год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38608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965</TotalTime>
  <Words>377</Words>
  <Application>Microsoft Office PowerPoint</Application>
  <PresentationFormat>Произвольный</PresentationFormat>
  <Paragraphs>116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111</dc:creator>
  <cp:lastModifiedBy>Ивлева</cp:lastModifiedBy>
  <cp:revision>99</cp:revision>
  <dcterms:created xsi:type="dcterms:W3CDTF">2017-08-29T07:47:17Z</dcterms:created>
  <dcterms:modified xsi:type="dcterms:W3CDTF">2020-10-06T11:02:23Z</dcterms:modified>
</cp:coreProperties>
</file>