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0" r:id="rId3"/>
    <p:sldId id="267" r:id="rId4"/>
    <p:sldId id="257" r:id="rId5"/>
    <p:sldId id="262" r:id="rId6"/>
    <p:sldId id="258" r:id="rId7"/>
    <p:sldId id="259" r:id="rId8"/>
    <p:sldId id="263" r:id="rId9"/>
    <p:sldId id="261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02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CF1094-1B0A-4C88-92CB-FA620F4A40DC}" type="datetimeFigureOut">
              <a:rPr lang="ru-RU" smtClean="0"/>
              <a:pPr/>
              <a:t>29.06.2021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2E1EE3-B044-408F-8A95-94F05E9CC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0D63C-ED0F-492D-BE67-0F12927D28A8}" type="datetime1">
              <a:rPr lang="ru-RU" smtClean="0"/>
              <a:pPr/>
              <a:t>29.06.2021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7510-34D3-4477-B2AE-D3FD336A7409}" type="datetime1">
              <a:rPr lang="ru-RU" smtClean="0"/>
              <a:pPr/>
              <a:t>29.06.2021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692F-472F-47A9-9297-24299F04442E}" type="datetime1">
              <a:rPr lang="ru-RU" smtClean="0"/>
              <a:pPr/>
              <a:t>29.06.2021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5C633-A819-47F9-8153-A1812073B211}" type="datetime1">
              <a:rPr lang="ru-RU" smtClean="0"/>
              <a:pPr/>
              <a:t>29.06.2021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9D11-3328-43E6-85F0-81D924B7E665}" type="datetime1">
              <a:rPr lang="ru-RU" smtClean="0"/>
              <a:pPr/>
              <a:t>29.06.2021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2E026-3764-421C-AA70-E3D8A211F33C}" type="datetime1">
              <a:rPr lang="ru-RU" smtClean="0"/>
              <a:pPr/>
              <a:t>29.06.2021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3F32-77E4-4EC1-841A-E078601961E1}" type="datetime1">
              <a:rPr lang="ru-RU" smtClean="0"/>
              <a:pPr/>
              <a:t>29.06.2021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1C325-9E3D-4300-A439-123714A94A5A}" type="datetime1">
              <a:rPr lang="ru-RU" smtClean="0"/>
              <a:pPr/>
              <a:t>29.06.2021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2AF97-ACCB-44E0-9621-4C89F604DF46}" type="datetime1">
              <a:rPr lang="ru-RU" smtClean="0"/>
              <a:pPr/>
              <a:t>29.06.2021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D7890-B903-457A-A714-1C0B56111280}" type="datetime1">
              <a:rPr lang="ru-RU" smtClean="0"/>
              <a:pPr/>
              <a:t>29.06.2021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9F5ED-7348-420A-BB5F-CE9BB99292EA}" type="datetime1">
              <a:rPr lang="ru-RU" smtClean="0"/>
              <a:pPr/>
              <a:t>29.06.2021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25D3C-EBC9-48A8-809C-DDB37030F01F}" type="datetime1">
              <a:rPr lang="ru-RU" smtClean="0"/>
              <a:pPr/>
              <a:t>29.06.2021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722313" y="2143116"/>
            <a:ext cx="8135937" cy="1857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Выявление правообладателей ранее учтенных объектов недвижимости: реализация Федерального закона от 30.12.2020 №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518-ФЗ </a:t>
            </a:r>
            <a:endParaRPr lang="ru-RU" sz="2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«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О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внесении изменений</a:t>
            </a:r>
          </a:p>
          <a:p>
            <a:pPr algn="ctr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в отдельные законодательные акты</a:t>
            </a:r>
          </a:p>
          <a:p>
            <a:pPr algn="ctr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 Российской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Ф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едерации»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/>
            </a:extLst>
          </p:cNvPr>
          <p:cNvCxnSpPr/>
          <p:nvPr/>
        </p:nvCxnSpPr>
        <p:spPr>
          <a:xfrm>
            <a:off x="468313" y="1714488"/>
            <a:ext cx="83518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>
            <a:extLst>
              <a:ext uri="{FF2B5EF4-FFF2-40B4-BE49-F238E27FC236}"/>
            </a:extLst>
          </p:cNvPr>
          <p:cNvCxnSpPr/>
          <p:nvPr/>
        </p:nvCxnSpPr>
        <p:spPr>
          <a:xfrm>
            <a:off x="468313" y="4500563"/>
            <a:ext cx="83518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5" name="Прямоугольник 4">
            <a:extLst>
              <a:ext uri="{FF2B5EF4-FFF2-40B4-BE49-F238E27FC236}"/>
            </a:extLst>
          </p:cNvPr>
          <p:cNvSpPr/>
          <p:nvPr/>
        </p:nvSpPr>
        <p:spPr>
          <a:xfrm flipV="1">
            <a:off x="323528" y="692696"/>
            <a:ext cx="8577257" cy="60959"/>
          </a:xfrm>
          <a:prstGeom prst="rect">
            <a:avLst/>
          </a:prstGeom>
          <a:gradFill flip="none" rotWithShape="1">
            <a:gsLst>
              <a:gs pos="25000">
                <a:srgbClr val="009900">
                  <a:alpha val="78000"/>
                  <a:lumMod val="89000"/>
                  <a:lumOff val="11000"/>
                </a:srgbClr>
              </a:gs>
              <a:gs pos="89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 eaLnBrk="0" hangingPunct="0"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323528" y="0"/>
            <a:ext cx="8463314" cy="803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eaLnBrk="0" hangingPunct="0">
              <a:spcAft>
                <a:spcPts val="300"/>
              </a:spcAft>
              <a:defRPr/>
            </a:pPr>
            <a:r>
              <a:rPr lang="ru-RU" sz="2000" b="1" dirty="0" smtClean="0">
                <a:solidFill>
                  <a:schemeClr val="tx2"/>
                </a:solidFill>
                <a:cs typeface="+mn-cs"/>
              </a:rPr>
              <a:t>ОСОБЕННОСТИ ВЗАИМОДЕЙСТВИЯ В ОТНОШЕНИИ </a:t>
            </a:r>
            <a:r>
              <a:rPr lang="ru-RU" sz="2000" b="1" dirty="0" smtClean="0">
                <a:solidFill>
                  <a:schemeClr val="tx2"/>
                </a:solidFill>
              </a:rPr>
              <a:t>РАНЕЕ УЧТЕННЫХ</a:t>
            </a:r>
            <a:r>
              <a:rPr lang="ru-RU" sz="2000" b="1" dirty="0" smtClean="0">
                <a:solidFill>
                  <a:schemeClr val="tx2"/>
                </a:solidFill>
                <a:cs typeface="+mn-cs"/>
              </a:rPr>
              <a:t> ПОМЕЩЕНИЙ В МНОГОКВАРТИРНЫХ ДОМАХ</a:t>
            </a:r>
            <a:endParaRPr lang="ru-RU" sz="2000" b="1" dirty="0">
              <a:solidFill>
                <a:schemeClr val="tx2"/>
              </a:solidFill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034" y="928670"/>
            <a:ext cx="8501122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РАНЕЕ УЧТЕННОЕ 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ПОМЕЩЕНИЕ + РАНЕЕ ВОЗНИКШЕЕ ПРАВО</a:t>
            </a:r>
            <a:endParaRPr lang="ru-RU" sz="16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6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целях выявления правообладателей  по ст. 69.1 ФЗ -218 в отношении помещений, сведения о которых содержаться в ЕГРН, являющихся предметом договора приватизации, подписанного и зарегистрированного  до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вступления в силу ФЗ-122 </a:t>
            </a:r>
            <a:endParaRPr lang="ru-RU" sz="16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РЕКОМЕНДУЕТСЯ</a:t>
            </a:r>
          </a:p>
          <a:p>
            <a:pPr algn="ctr"/>
            <a:endParaRPr lang="ru-RU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v"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выполнить действия, указанные в слайдах  №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4-7 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(до синей пунктирной линии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ctr">
              <a:buFont typeface="Wingdings" pitchFamily="2" charset="2"/>
              <a:buChar char="v"/>
            </a:pPr>
            <a:endParaRPr lang="ru-RU" sz="16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v"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результатам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представить заявление:</a:t>
            </a:r>
            <a:endParaRPr lang="ru-RU" sz="16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v"/>
            </a:pPr>
            <a:endParaRPr lang="ru-RU" sz="14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3" descr="4451715d7af37e13a2cb58eaf2ef6b52.pn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142976" y="962422"/>
            <a:ext cx="33264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Прямая со стрелкой 7"/>
          <p:cNvCxnSpPr/>
          <p:nvPr/>
        </p:nvCxnSpPr>
        <p:spPr>
          <a:xfrm rot="5400000">
            <a:off x="3286116" y="3929065"/>
            <a:ext cx="28575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6200000" flipH="1">
            <a:off x="5572132" y="3929066"/>
            <a:ext cx="28575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928794" y="4287244"/>
            <a:ext cx="250033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о внесении в ЕГРН сведений о </a:t>
            </a:r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правообладателе ранее учтенного помещения</a:t>
            </a:r>
            <a:endParaRPr lang="ru-RU" sz="15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0" y="4304750"/>
            <a:ext cx="34111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о снятии с ГКУ </a:t>
            </a:r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ранее учтенного </a:t>
            </a:r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помещения</a:t>
            </a:r>
            <a:endParaRPr lang="ru-RU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5" name="Прямоугольник 4">
            <a:extLst>
              <a:ext uri="{FF2B5EF4-FFF2-40B4-BE49-F238E27FC236}"/>
            </a:extLst>
          </p:cNvPr>
          <p:cNvSpPr/>
          <p:nvPr/>
        </p:nvSpPr>
        <p:spPr>
          <a:xfrm flipV="1">
            <a:off x="323528" y="692696"/>
            <a:ext cx="8577257" cy="60959"/>
          </a:xfrm>
          <a:prstGeom prst="rect">
            <a:avLst/>
          </a:prstGeom>
          <a:gradFill flip="none" rotWithShape="1">
            <a:gsLst>
              <a:gs pos="25000">
                <a:srgbClr val="009900">
                  <a:alpha val="78000"/>
                  <a:lumMod val="89000"/>
                  <a:lumOff val="11000"/>
                </a:srgbClr>
              </a:gs>
              <a:gs pos="89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 eaLnBrk="0" hangingPunct="0"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323528" y="0"/>
            <a:ext cx="8463314" cy="803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eaLnBrk="0" hangingPunct="0">
              <a:spcAft>
                <a:spcPts val="300"/>
              </a:spcAft>
              <a:defRPr/>
            </a:pPr>
            <a:r>
              <a:rPr lang="ru-RU" sz="2000" b="1" dirty="0" smtClean="0">
                <a:solidFill>
                  <a:schemeClr val="tx2"/>
                </a:solidFill>
                <a:cs typeface="+mn-cs"/>
              </a:rPr>
              <a:t>ОСОБЕННОСТИ ВЗАИМОДЕЙСТВИЯ В ОТНОШЕНИИ </a:t>
            </a:r>
            <a:r>
              <a:rPr lang="ru-RU" sz="2000" b="1" dirty="0" smtClean="0">
                <a:solidFill>
                  <a:schemeClr val="tx2"/>
                </a:solidFill>
              </a:rPr>
              <a:t>РАНЕЕ УЧТЕННЫХ</a:t>
            </a:r>
            <a:r>
              <a:rPr lang="ru-RU" sz="2000" b="1" dirty="0" smtClean="0">
                <a:solidFill>
                  <a:schemeClr val="tx2"/>
                </a:solidFill>
                <a:cs typeface="+mn-cs"/>
              </a:rPr>
              <a:t> ПОМЕЩЕНИЙ В МНОГОКВАРТИРНЫХ ДОМАХ</a:t>
            </a:r>
            <a:endParaRPr lang="ru-RU" sz="2000" b="1" dirty="0">
              <a:solidFill>
                <a:schemeClr val="tx2"/>
              </a:solidFill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811911"/>
            <a:ext cx="8715436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ОТНОШЕНИИ ЖИЛЫХ ПОМЕЩЕНИЙ</a:t>
            </a:r>
          </a:p>
          <a:p>
            <a:pPr algn="just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не находящихся в частной собственности + переданные по договору приватизации,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подписанному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после вступления в силу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ФЗ-122;</a:t>
            </a:r>
            <a:endParaRPr lang="ru-RU" sz="14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использующиеся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условиях договора найма,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аренды и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соответствующая документация имеется у ОМС, НО выявление правообладателей по указанному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порядку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может быть осуществлено </a:t>
            </a:r>
            <a:endParaRPr lang="ru-RU" sz="14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ru-RU" sz="14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РЕКОМЕНДУЕТСЯ</a:t>
            </a:r>
          </a:p>
          <a:p>
            <a:pPr algn="just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1400" b="1" u="sng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ЕСТЬ СВЕДЕНИЯ В ЕГРН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		                 </a:t>
            </a:r>
            <a:r>
              <a:rPr lang="ru-RU" sz="1400" b="1" u="sng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СВЕДЕНИЯ В ЕГРН ОТСУТСТВУЮТ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0034" y="2689207"/>
            <a:ext cx="30003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Представить документы и заявление о государственной регистрации права муниципальной собственности 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29256" y="2685818"/>
            <a:ext cx="328614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Провести анализ имеющихся в распоряжении ОМС и организаций, осуществляющих хранение архива технической документации, документов, в том числе на основания для внесения в ЕГРН сведений о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помещений и регистрации права ОМС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8" descr="C:\Users\tvs\Desktop\воскл знак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lum bright="32000"/>
          </a:blip>
          <a:srcRect/>
          <a:stretch>
            <a:fillRect/>
          </a:stretch>
        </p:blipFill>
        <p:spPr bwMode="auto">
          <a:xfrm>
            <a:off x="2428860" y="785794"/>
            <a:ext cx="185460" cy="285752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366682" y="4256324"/>
            <a:ext cx="8715436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endParaRPr lang="ru-RU" sz="8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РЕКОМЕНДУЕТСЯ</a:t>
            </a:r>
          </a:p>
          <a:p>
            <a:pPr algn="ctr"/>
            <a:endParaRPr lang="ru-RU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организовать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взаимодействие с гражданами и юридическими лицами в целях последующего представления документов в орган регистрации прав для государственной регистрации соответствующего права указанных лиц, ограничения права (если оно подлежит государственной регистрации)</a:t>
            </a:r>
          </a:p>
          <a:p>
            <a:pPr algn="just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endParaRPr lang="ru-RU" sz="1400" b="1" u="sng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724680" y="6500834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/>
            </a:extLst>
          </p:cNvPr>
          <p:cNvSpPr/>
          <p:nvPr/>
        </p:nvSpPr>
        <p:spPr>
          <a:xfrm flipV="1">
            <a:off x="323528" y="692696"/>
            <a:ext cx="8577257" cy="60959"/>
          </a:xfrm>
          <a:prstGeom prst="rect">
            <a:avLst/>
          </a:prstGeom>
          <a:gradFill flip="none" rotWithShape="1">
            <a:gsLst>
              <a:gs pos="25000">
                <a:srgbClr val="009900">
                  <a:alpha val="78000"/>
                  <a:lumMod val="89000"/>
                  <a:lumOff val="11000"/>
                </a:srgbClr>
              </a:gs>
              <a:gs pos="89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 eaLnBrk="0" hangingPunct="0"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323528" y="0"/>
            <a:ext cx="8463314" cy="803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eaLnBrk="0" hangingPunct="0">
              <a:spcAft>
                <a:spcPts val="300"/>
              </a:spcAft>
              <a:defRPr/>
            </a:pPr>
            <a:r>
              <a:rPr lang="ru-RU" sz="2000" b="1" dirty="0" smtClean="0">
                <a:solidFill>
                  <a:schemeClr val="tx2"/>
                </a:solidFill>
                <a:cs typeface="+mn-cs"/>
              </a:rPr>
              <a:t>ИНЫЕ ОСОБЕННОСТИ ВЗАИМОДЕЙСТВИЯ </a:t>
            </a:r>
            <a:endParaRPr lang="ru-RU" sz="2000" b="1" dirty="0">
              <a:solidFill>
                <a:schemeClr val="tx2"/>
              </a:solidFill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811911"/>
            <a:ext cx="871543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ВЫПОЛНЕНИИ КОМПЛЕКСНЫХ КАДАСТРОВЫХ РАБОТ</a:t>
            </a:r>
          </a:p>
          <a:p>
            <a:pPr algn="just"/>
            <a:endParaRPr lang="ru-RU" sz="1400" b="1" u="sng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>
            <a:off x="2928926" y="1142984"/>
            <a:ext cx="28575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6200000" flipH="1">
            <a:off x="6215074" y="1142984"/>
            <a:ext cx="28575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57158" y="1403323"/>
            <a:ext cx="335758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sz="1600" b="1" u="sng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Исполнитель ККР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(кадастровый инженер) представляет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Управление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Росреестра:</a:t>
            </a:r>
          </a:p>
          <a:p>
            <a:pPr algn="just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заявление о внесении в ЕГРН сведений о РУ ОНИ, расположенных в пределах территории выполнения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ККР;</a:t>
            </a:r>
          </a:p>
          <a:p>
            <a:pPr algn="just">
              <a:buFontTx/>
              <a:buChar char="-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заверенные копии документов, устанавливающих или подтверждающих права на РУ ОНИ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43504" y="1371415"/>
            <a:ext cx="335758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sz="1600" b="1" u="sng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Заказчик ККР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(если не ОМС)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передает в ОМС заверенные копии документов, устанавливающих или подтверждающих права на РУ ОНИ;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400" b="1" u="sng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ОМС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проводит мероприятия, указанные на слайдах №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4-11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8" descr="C:\Users\tvs\Desktop\воскл знак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lum bright="32000"/>
          </a:blip>
          <a:srcRect/>
          <a:stretch>
            <a:fillRect/>
          </a:stretch>
        </p:blipFill>
        <p:spPr bwMode="auto">
          <a:xfrm>
            <a:off x="500034" y="3851301"/>
            <a:ext cx="185460" cy="285752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642910" y="3479401"/>
            <a:ext cx="814393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3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в ЕГРН отсутствуют сведения о расположенных в кадастровом квартале, в границах которого выполняются ККР, земельных участков, ОКС, которые считаются ранее учтенными, а также права на которые возникли до вступления в силу ФЗ-122 и не прекращены и ГКУ не осуществлен ОМС при наличии документов устанавливающего или подтверждающего право на объект направляет заявление о внесении в ЕГРН сведений о таких ОНИ</a:t>
            </a:r>
            <a:endParaRPr lang="ru-RU" sz="13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авая фигурная скобка 13"/>
          <p:cNvSpPr/>
          <p:nvPr/>
        </p:nvSpPr>
        <p:spPr>
          <a:xfrm rot="5400000">
            <a:off x="4572017" y="3786207"/>
            <a:ext cx="214313" cy="4786312"/>
          </a:xfrm>
          <a:prstGeom prst="rightBrace">
            <a:avLst>
              <a:gd name="adj1" fmla="val 157695"/>
              <a:gd name="adj2" fmla="val 5382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b="1"/>
          </a:p>
        </p:txBody>
      </p:sp>
      <p:sp>
        <p:nvSpPr>
          <p:cNvPr id="15" name="Прямоугольник 14"/>
          <p:cNvSpPr/>
          <p:nvPr/>
        </p:nvSpPr>
        <p:spPr>
          <a:xfrm>
            <a:off x="428596" y="6179786"/>
            <a:ext cx="828680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Результат: </a:t>
            </a:r>
          </a:p>
          <a:p>
            <a:pPr algn="ctr">
              <a:buFont typeface="Arial" pitchFamily="34" charset="0"/>
              <a:buChar char="•"/>
            </a:pPr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ОМС проводит мероприятия по выявлению правообладателей РУ ОНИ </a:t>
            </a:r>
          </a:p>
          <a:p>
            <a:pPr algn="ctr"/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285720" y="4429132"/>
            <a:ext cx="8715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ВЫПОЛНЕНИИ ГОСУДАРСТВЕННОГО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ЗЕМЕЛЬНОГО НАДЗОРА </a:t>
            </a:r>
          </a:p>
          <a:p>
            <a:pPr algn="ct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 МУНИЦИПАЛЬНОГО ЗЕМЕЛЬНОГО КОНРОЛЯ</a:t>
            </a:r>
            <a:endParaRPr lang="ru-RU" sz="1400" b="1" u="sng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tvs\Desktop\12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2" y="785794"/>
            <a:ext cx="336230" cy="500066"/>
          </a:xfrm>
          <a:prstGeom prst="rect">
            <a:avLst/>
          </a:prstGeom>
          <a:noFill/>
        </p:spPr>
      </p:pic>
      <p:pic>
        <p:nvPicPr>
          <p:cNvPr id="18" name="Picture 7" descr="C:\Users\tvs\Desktop\1399238349_1aa_bsn_ppl_icns_6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lum bright="10000"/>
          </a:blip>
          <a:srcRect/>
          <a:stretch>
            <a:fillRect/>
          </a:stretch>
        </p:blipFill>
        <p:spPr bwMode="auto">
          <a:xfrm>
            <a:off x="1142976" y="4500570"/>
            <a:ext cx="440992" cy="428628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1428728" y="4786322"/>
            <a:ext cx="65008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Выявление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ранее учтенных объектов недвижимости и их правообладателей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возможно при:</a:t>
            </a:r>
          </a:p>
          <a:p>
            <a:pPr algn="just">
              <a:buFont typeface="Wingdings" pitchFamily="2" charset="2"/>
              <a:buChar char="v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подготовке к проведению и проведении административных обследований, плановых и внеплановых проверок;</a:t>
            </a:r>
          </a:p>
          <a:p>
            <a:pPr algn="just">
              <a:buFont typeface="Wingdings" pitchFamily="2" charset="2"/>
              <a:buChar char="v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подготовке к рассмотрению и рассмотрению дел об административных правонарушениях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/>
            </a:extLst>
          </p:cNvPr>
          <p:cNvSpPr/>
          <p:nvPr/>
        </p:nvSpPr>
        <p:spPr>
          <a:xfrm flipV="1">
            <a:off x="323528" y="692696"/>
            <a:ext cx="8577257" cy="60959"/>
          </a:xfrm>
          <a:prstGeom prst="rect">
            <a:avLst/>
          </a:prstGeom>
          <a:gradFill flip="none" rotWithShape="1">
            <a:gsLst>
              <a:gs pos="25000">
                <a:srgbClr val="009900">
                  <a:alpha val="78000"/>
                  <a:lumMod val="89000"/>
                  <a:lumOff val="11000"/>
                </a:srgbClr>
              </a:gs>
              <a:gs pos="89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 eaLnBrk="0" hangingPunct="0">
              <a:defRPr/>
            </a:pP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323528" y="0"/>
            <a:ext cx="8463314" cy="803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eaLnBrk="0" hangingPunct="0">
              <a:spcAft>
                <a:spcPts val="300"/>
              </a:spcAft>
              <a:defRPr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cs typeface="+mn-cs"/>
              </a:rPr>
              <a:t>РАНЕЕ УЧТЕННЫЕ ОБЪЕКТЫ НЕДВИЖИМОСТИ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785794"/>
            <a:ext cx="8358246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Ранее учтенные объекты недвижимости (РУ ОНИ) </a:t>
            </a:r>
          </a:p>
          <a:p>
            <a:pPr algn="just"/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объекты, права на которые возникли и правоустанавливающие документы на которые оформлены до дня вступления в силу Федерального закона от 21.07.1997 № 122-ФЗ «О государственной регистрации прав на недвижимое имущество и сделок с ним» (далее – ФЗ-122) и при этом такие права не зарегистрированы в Едином государственном реестре недвижимости </a:t>
            </a:r>
            <a:endParaRPr lang="ru-RU" sz="15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а также учтенные в ЕГРН объекты недвижимости на основании технической документации                       до 01.01.2013  </a:t>
            </a:r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15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 rot="1356994">
            <a:off x="2273819" y="2393435"/>
            <a:ext cx="380142" cy="384279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 rot="20243006" flipH="1">
            <a:off x="6347163" y="2322848"/>
            <a:ext cx="380142" cy="384279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1472" y="2854669"/>
            <a:ext cx="392909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u="sng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Земельные участки</a:t>
            </a:r>
          </a:p>
          <a:p>
            <a:pPr algn="ctr"/>
            <a:endParaRPr lang="ru-RU" sz="16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0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ü"/>
            </a:pP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Права на которые возникли до введения в действие ЗК РФ (30.10.2001) и не попадающие под действие Федерального закона </a:t>
            </a:r>
          </a:p>
          <a:p>
            <a:pPr algn="ctr"/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30.06.2006 </a:t>
            </a:r>
          </a:p>
          <a:p>
            <a:pPr algn="ctr"/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№ 93-ФЗ -О дачной «амнистии»;</a:t>
            </a:r>
          </a:p>
          <a:p>
            <a:pPr algn="ctr"/>
            <a:endParaRPr lang="ru-RU" sz="16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ü"/>
            </a:pP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Предназначенные для ведения ЛПХ, огородничества, садоводства, ИГС </a:t>
            </a:r>
          </a:p>
          <a:p>
            <a:pPr algn="ctr"/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 ИЖС – попадающие под 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действие дачной 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амнистии»</a:t>
            </a:r>
            <a:endParaRPr lang="ru-RU" sz="16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ü"/>
            </a:pPr>
            <a:endParaRPr lang="ru-RU" sz="16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ü"/>
            </a:pPr>
            <a:endParaRPr lang="ru-RU" sz="16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ü"/>
            </a:pPr>
            <a:endParaRPr lang="ru-RU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43504" y="2764595"/>
            <a:ext cx="35719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u="sng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Объекты капитального строительства</a:t>
            </a:r>
          </a:p>
          <a:p>
            <a:pPr algn="ctr"/>
            <a:endParaRPr lang="ru-RU" sz="10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0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ü"/>
            </a:pP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Здания</a:t>
            </a:r>
            <a:endParaRPr lang="ru-RU" sz="16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0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ü"/>
            </a:pP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Сооружения</a:t>
            </a:r>
          </a:p>
          <a:p>
            <a:pPr algn="ctr"/>
            <a:endParaRPr lang="ru-RU" sz="10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ü"/>
            </a:pP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Объекты незавершенного строительства</a:t>
            </a:r>
          </a:p>
          <a:p>
            <a:pPr algn="ctr"/>
            <a:endParaRPr lang="ru-RU" sz="10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ü"/>
            </a:pP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Помещения</a:t>
            </a:r>
          </a:p>
          <a:p>
            <a:pPr algn="ctr">
              <a:buFont typeface="Wingdings" pitchFamily="2" charset="2"/>
              <a:buChar char="ü"/>
            </a:pPr>
            <a:endParaRPr lang="ru-RU" sz="10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ü"/>
            </a:pP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Строения, расположенные на земельных участках, попадающих под действие дачной «амнистии»</a:t>
            </a:r>
          </a:p>
          <a:p>
            <a:pPr algn="ctr"/>
            <a:endParaRPr lang="ru-RU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6553200" y="6620639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schemeClr val="accent1">
                    <a:lumMod val="50000"/>
                  </a:schemeClr>
                </a:solidFill>
              </a:rPr>
              <a:pPr/>
              <a:t>2</a:t>
            </a:fld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  <p:pic>
        <p:nvPicPr>
          <p:cNvPr id="1026" name="Picture 2" descr="C:\Users\tvs\Desktop\Безымянный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751" y="0"/>
            <a:ext cx="9179916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/>
            </a:extLst>
          </p:cNvPr>
          <p:cNvSpPr/>
          <p:nvPr/>
        </p:nvSpPr>
        <p:spPr>
          <a:xfrm flipV="1">
            <a:off x="323528" y="692696"/>
            <a:ext cx="8577257" cy="60959"/>
          </a:xfrm>
          <a:prstGeom prst="rect">
            <a:avLst/>
          </a:prstGeom>
          <a:gradFill flip="none" rotWithShape="1">
            <a:gsLst>
              <a:gs pos="25000">
                <a:srgbClr val="009900">
                  <a:alpha val="78000"/>
                  <a:lumMod val="89000"/>
                  <a:lumOff val="11000"/>
                </a:srgbClr>
              </a:gs>
              <a:gs pos="89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 eaLnBrk="0" hangingPunct="0">
              <a:defRPr/>
            </a:pP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323528" y="124729"/>
            <a:ext cx="8820472" cy="803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eaLnBrk="0" hangingPunct="0">
              <a:spcAft>
                <a:spcPts val="300"/>
              </a:spcAft>
              <a:defRPr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cs typeface="+mn-cs"/>
              </a:rPr>
              <a:t>ВЗАИМОДЕЙСТВИЕ В ОТНОШЕНИИ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РАНЕЕ УЧТЕННЫХ ОБЪЕКТОВ НЕДВИЖИМОСТИ</a:t>
            </a:r>
          </a:p>
          <a:p>
            <a:pPr eaLnBrk="0" hangingPunct="0">
              <a:spcAft>
                <a:spcPts val="300"/>
              </a:spcAft>
              <a:defRPr/>
            </a:pPr>
            <a:endParaRPr lang="ru-RU" sz="2000" b="1" dirty="0">
              <a:solidFill>
                <a:schemeClr val="accent1">
                  <a:lumMod val="50000"/>
                </a:schemeClr>
              </a:solidFill>
              <a:cs typeface="+mn-cs"/>
            </a:endParaRPr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500034" y="785794"/>
            <a:ext cx="27178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Arial" pitchFamily="34" charset="0"/>
              </a:rPr>
              <a:t>Управление Росреестра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 descr="C:\Users\tvs\Desktop\Управление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142984"/>
            <a:ext cx="634093" cy="973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2571736" y="785793"/>
            <a:ext cx="3643338" cy="1214447"/>
          </a:xfrm>
          <a:prstGeom prst="notchedRightArrow">
            <a:avLst>
              <a:gd name="adj1" fmla="val 76750"/>
              <a:gd name="adj2" fmla="val 58748"/>
            </a:avLst>
          </a:prstGeom>
          <a:solidFill>
            <a:srgbClr val="FFFFFF"/>
          </a:solidFill>
          <a:ln w="9525">
            <a:solidFill>
              <a:srgbClr val="365F9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857488" y="1000108"/>
            <a:ext cx="3322644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Arial" pitchFamily="34" charset="0"/>
              </a:rPr>
              <a:t>Направляет по собственной инициативе перечень земельных участков и объектов недвижимости,</a:t>
            </a:r>
            <a:r>
              <a:rPr kumimoji="0" lang="ru-RU" sz="1300" b="0" i="0" u="none" strike="noStrike" cap="none" normalizeH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Arial" pitchFamily="34" charset="0"/>
              </a:rPr>
              <a:t> права на которые не зарегистрированы в ЕГРН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6005513" y="785794"/>
            <a:ext cx="3138487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Arial" pitchFamily="34" charset="0"/>
              </a:rPr>
              <a:t>Орган местного самоуправления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Рисунок 12" descr="C:\Users\tvs\Desktop\ОГВ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1142984"/>
            <a:ext cx="998681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2224118" y="1954230"/>
            <a:ext cx="6848476" cy="397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Arial" pitchFamily="34" charset="0"/>
              </a:rPr>
              <a:t>После получения перечней РУ ОНИ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Arial" pitchFamily="34" charset="0"/>
              </a:rPr>
              <a:t> от Управления Росреестра и их анализа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Arial" pitchFamily="34" charset="0"/>
              </a:rPr>
              <a:t>рекомендуется: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Arial" pitchFamily="34" charset="0"/>
              </a:rPr>
              <a:t>Направить запросы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Arial" pitchFamily="34" charset="0"/>
              </a:rPr>
              <a:t>(в срок не более 10 календарных дней)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Arial" pitchFamily="34" charset="0"/>
              </a:rPr>
              <a:t>в целях получения сведений</a:t>
            </a:r>
            <a:r>
              <a:rPr kumimoji="0" lang="ru-RU" sz="1300" b="0" i="0" u="none" strike="noStrike" cap="none" normalizeH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Arial" pitchFamily="34" charset="0"/>
              </a:rPr>
              <a:t> о правообладателях РУ ОНИ, которые могут находиться в архивах и (или) в распоряжении таких органов, организаций или нотариусов, например в </a:t>
            </a:r>
            <a:r>
              <a:rPr lang="ru-RU" sz="13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Arial" pitchFamily="34" charset="0"/>
              </a:rPr>
              <a:t>МВД, ФНС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Arial" pitchFamily="34" charset="0"/>
              </a:rPr>
              <a:t>, ПФ РФ, органы ЗАГС, нотариусам, органы и организации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Arial" pitchFamily="34" charset="0"/>
              </a:rPr>
              <a:t>техучета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Arial" pitchFamily="34" charset="0"/>
              </a:rPr>
              <a:t> или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Arial" pitchFamily="34" charset="0"/>
              </a:rPr>
              <a:t>техинвентаризации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Arial" pitchFamily="34" charset="0"/>
              </a:rPr>
              <a:t>, государственный</a:t>
            </a:r>
            <a:r>
              <a:rPr kumimoji="0" lang="ru-RU" sz="1300" b="0" i="0" u="none" strike="noStrike" cap="none" normalizeH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Arial" pitchFamily="34" charset="0"/>
              </a:rPr>
              <a:t> фонд данных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Arial" pitchFamily="34" charset="0"/>
              </a:rPr>
              <a:t> и иные);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kumimoji="0" lang="ru-RU" sz="5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Arial" pitchFamily="34" charset="0"/>
              </a:rPr>
              <a:t>2. </a:t>
            </a: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Arial" pitchFamily="34" charset="0"/>
              </a:rPr>
              <a:t>Известить граждан и юр. лиц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Arial" pitchFamily="34" charset="0"/>
              </a:rPr>
              <a:t>путем размещения информации, в том числе в сети «Интернет», на информационных щитах</a:t>
            </a:r>
            <a:r>
              <a:rPr kumimoji="0" lang="ru-RU" sz="1300" i="0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Arial" pitchFamily="34" charset="0"/>
              </a:rPr>
              <a:t>,</a:t>
            </a:r>
            <a:r>
              <a:rPr kumimoji="0" lang="ru-RU" sz="13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Arial" pitchFamily="34" charset="0"/>
              </a:rPr>
              <a:t> о способах и порядке предоставления в ОМС сведений о правообладателях РУ ОНИ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Arial" pitchFamily="34" charset="0"/>
              </a:rPr>
              <a:t>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1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Arial" pitchFamily="34" charset="0"/>
              </a:rPr>
              <a:t>В извещении рекомендуется указать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Arial" pitchFamily="34" charset="0"/>
              </a:rPr>
              <a:t>: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Arial" pitchFamily="34" charset="0"/>
              </a:rPr>
              <a:t>– виды, кадастровые номера и адреса ОНИ, на которые не зарегистрированы права;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Arial" pitchFamily="34" charset="0"/>
              </a:rPr>
              <a:t>– возможность граждан самостоятельно обратиться за ГРП на РУ ОНИ, а также в порядке действия «Дачной амнистии»;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Arial" pitchFamily="34" charset="0"/>
              </a:rPr>
              <a:t>– об освобождении от уплаты госпошлины за регистрацию прав на РУ ОНИ;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5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Arial" pitchFamily="34" charset="0"/>
              </a:rPr>
              <a:t>3. Сопоставить полученную от Управления Росреестра информацию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Arial" pitchFamily="34" charset="0"/>
              </a:rPr>
              <a:t>со сведениями, документами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Arial" pitchFamily="34" charset="0"/>
              </a:rPr>
              <a:t>(в разумный срок)</a:t>
            </a:r>
            <a:endParaRPr kumimoji="0" lang="ru-RU" sz="1400" b="1" i="0" u="sng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Arial" pitchFamily="34" charset="0"/>
              </a:rPr>
              <a:t>– имеющимися в распоряжении ОМС архивной документацией,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Arial" pitchFamily="34" charset="0"/>
              </a:rPr>
              <a:t>похозяйственных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Arial" pitchFamily="34" charset="0"/>
              </a:rPr>
              <a:t> книг;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Arial" pitchFamily="34" charset="0"/>
              </a:rPr>
              <a:t>–  полученными у органов и организаций;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Arial" pitchFamily="34" charset="0"/>
              </a:rPr>
              <a:t>– представленными правообладателями РУ ОНИ или иными лицами, права и законные интересы которых могут быть затронуты в связи с выявлением правообладателей.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chemeClr val="accent1">
                    <a:lumMod val="50000"/>
                  </a:schemeClr>
                </a:solidFill>
              </a:rPr>
              <a:pPr/>
              <a:t>4</a:t>
            </a:fld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5" name="Прямоугольник 4">
            <a:extLst>
              <a:ext uri="{FF2B5EF4-FFF2-40B4-BE49-F238E27FC236}"/>
            </a:extLst>
          </p:cNvPr>
          <p:cNvSpPr/>
          <p:nvPr/>
        </p:nvSpPr>
        <p:spPr>
          <a:xfrm flipV="1">
            <a:off x="323528" y="692696"/>
            <a:ext cx="8577257" cy="60959"/>
          </a:xfrm>
          <a:prstGeom prst="rect">
            <a:avLst/>
          </a:prstGeom>
          <a:gradFill flip="none" rotWithShape="1">
            <a:gsLst>
              <a:gs pos="25000">
                <a:srgbClr val="009900">
                  <a:alpha val="78000"/>
                  <a:lumMod val="89000"/>
                  <a:lumOff val="11000"/>
                </a:srgbClr>
              </a:gs>
              <a:gs pos="89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 eaLnBrk="0" hangingPunct="0"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323528" y="0"/>
            <a:ext cx="8463314" cy="803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eaLnBrk="0" hangingPunct="0">
              <a:spcAft>
                <a:spcPts val="300"/>
              </a:spcAft>
              <a:defRPr/>
            </a:pPr>
            <a:r>
              <a:rPr lang="ru-RU" sz="2000" b="1" dirty="0" smtClean="0">
                <a:solidFill>
                  <a:schemeClr val="tx2"/>
                </a:solidFill>
                <a:cs typeface="+mn-cs"/>
              </a:rPr>
              <a:t>ОСОБЕННОСТИ ВЗАИМОДЕЙСТВИЯ В ОТНОШЕНИИ РАНЕЕ УЧТЕННЫХ ОБЪЕКТОВ КАПИТАЛЬНОГО СТРОИТЕЛЬСТВА</a:t>
            </a:r>
            <a:endParaRPr lang="ru-RU" sz="2000" b="1" dirty="0">
              <a:solidFill>
                <a:schemeClr val="tx2"/>
              </a:solidFill>
              <a:cs typeface="+mn-cs"/>
            </a:endParaRPr>
          </a:p>
        </p:txBody>
      </p:sp>
      <p:pic>
        <p:nvPicPr>
          <p:cNvPr id="7" name="Picture 16" descr="C:\Users\tvs\Desktop\clp2489140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179494" y="787359"/>
            <a:ext cx="606424" cy="498501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714348" y="717461"/>
            <a:ext cx="8001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РАНЕЕ УЧТЕННОЕ 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ЗДАНИЕ, СООРУЖЕНИЕ ИЛИ ОБЪЕКТ НЕЗАВЕРШЕННОГО СТРОИТЕЛЬСТВА</a:t>
            </a:r>
            <a:endParaRPr lang="ru-RU" sz="16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8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НЕОБХОДИМО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00166" y="1708840"/>
            <a:ext cx="67151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 Провести 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осмотр здания, сооружения </a:t>
            </a:r>
          </a:p>
          <a:p>
            <a:pPr algn="ctr"/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 объекта незавершенного строительства </a:t>
            </a:r>
          </a:p>
          <a:p>
            <a:pPr algn="ctr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(порядок утвержден приказом Росреестра от 28.04.2021 № П/0179</a:t>
            </a:r>
          </a:p>
          <a:p>
            <a:pPr algn="ctr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приложение № 1)</a:t>
            </a:r>
            <a:endParaRPr lang="ru-RU" sz="16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rot="5400000">
            <a:off x="3071802" y="2786058"/>
            <a:ext cx="28575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6200000" flipH="1">
            <a:off x="6215074" y="2786059"/>
            <a:ext cx="28575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71472" y="3071810"/>
            <a:ext cx="45005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Объект не прекратил свое существование</a:t>
            </a:r>
          </a:p>
          <a:p>
            <a:pPr algn="ctr">
              <a:buFont typeface="Wingdings" pitchFamily="2" charset="2"/>
              <a:buChar char="v"/>
            </a:pP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Оформляется акт осмотра</a:t>
            </a:r>
          </a:p>
          <a:p>
            <a:pPr algn="ctr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(форма утверждена приказом Росреестра </a:t>
            </a:r>
          </a:p>
          <a:p>
            <a:pPr algn="ctr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28.04.2021 № П/0179 приложение № 2)</a:t>
            </a:r>
          </a:p>
        </p:txBody>
      </p:sp>
      <p:pic>
        <p:nvPicPr>
          <p:cNvPr id="14" name="Рисунок 3" descr="4451715d7af37e13a2cb58eaf2ef6b52.png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71472" y="3105562"/>
            <a:ext cx="33264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5072066" y="3090446"/>
            <a:ext cx="392909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Объект прекратил свое существование</a:t>
            </a:r>
          </a:p>
          <a:p>
            <a:pPr algn="ctr">
              <a:buFont typeface="Wingdings" pitchFamily="2" charset="2"/>
              <a:buChar char="v"/>
            </a:pP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Оформляется акт осмотра</a:t>
            </a:r>
          </a:p>
          <a:p>
            <a:pPr algn="ctr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(форма утверждена приказом Росреестра </a:t>
            </a:r>
          </a:p>
          <a:p>
            <a:pPr algn="ctr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28.04.2021 № П/0179 приложение № 2)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Font typeface="Wingdings" pitchFamily="2" charset="2"/>
              <a:buChar char="v"/>
            </a:pP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Уведомляется правообладатель </a:t>
            </a:r>
          </a:p>
          <a:p>
            <a:pPr algn="ctr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 представлении через 30 дней в Управление  Росреестра заявления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Font typeface="Wingdings" pitchFamily="2" charset="2"/>
              <a:buChar char="v"/>
            </a:pP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Управление Росреестра представляется:            </a:t>
            </a:r>
          </a:p>
          <a:p>
            <a:pPr algn="ctr"/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-заявление о снятии с ГКУ ОНИ и</a:t>
            </a:r>
          </a:p>
          <a:p>
            <a:pPr algn="ctr">
              <a:buFontTx/>
              <a:buChar char="-"/>
            </a:pP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 осмотра</a:t>
            </a:r>
          </a:p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Акт обследования не подготавливается и не представляется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8" descr="C:\Users\tvs\Desktop\воскл знак.jp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lum bright="32000"/>
          </a:blip>
          <a:srcRect/>
          <a:stretch>
            <a:fillRect/>
          </a:stretch>
        </p:blipFill>
        <p:spPr bwMode="auto">
          <a:xfrm>
            <a:off x="5029482" y="3143248"/>
            <a:ext cx="185460" cy="285752"/>
          </a:xfrm>
          <a:prstGeom prst="rect">
            <a:avLst/>
          </a:prstGeom>
          <a:noFill/>
        </p:spPr>
      </p:pic>
      <p:cxnSp>
        <p:nvCxnSpPr>
          <p:cNvPr id="19" name="Прямая соединительная линия 18"/>
          <p:cNvCxnSpPr/>
          <p:nvPr/>
        </p:nvCxnSpPr>
        <p:spPr>
          <a:xfrm rot="5400000">
            <a:off x="1214426" y="5500690"/>
            <a:ext cx="2714620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-928726" y="4090578"/>
            <a:ext cx="45005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Самовольная постройка</a:t>
            </a:r>
          </a:p>
          <a:p>
            <a:pPr algn="ctr">
              <a:buFont typeface="Wingdings" pitchFamily="2" charset="2"/>
              <a:buChar char="v"/>
            </a:pPr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течение 10 рабочих дней </a:t>
            </a:r>
          </a:p>
          <a:p>
            <a:pPr algn="ctr"/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 дня выявления объекта </a:t>
            </a:r>
          </a:p>
          <a:p>
            <a:pPr algn="ctr"/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Управление Росреестра </a:t>
            </a:r>
          </a:p>
          <a:p>
            <a:pPr algn="ctr"/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ОМС  </a:t>
            </a:r>
          </a:p>
          <a:p>
            <a:pPr algn="ctr"/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направляются необходимые</a:t>
            </a:r>
          </a:p>
          <a:p>
            <a:pPr algn="ctr"/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сведения для проведения </a:t>
            </a:r>
          </a:p>
          <a:p>
            <a:pPr algn="ctr"/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контрольных мероприятий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643042" y="4143380"/>
            <a:ext cx="4500594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самовольная постройка</a:t>
            </a:r>
          </a:p>
          <a:p>
            <a:pPr marL="342900" indent="-342900" algn="ctr">
              <a:buFont typeface="Wingdings" pitchFamily="2" charset="2"/>
              <a:buChar char="v"/>
            </a:pPr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 осмотра является</a:t>
            </a:r>
          </a:p>
          <a:p>
            <a:pPr marL="342900" indent="-342900" algn="ctr"/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приложением </a:t>
            </a:r>
          </a:p>
          <a:p>
            <a:pPr marL="342900" indent="-342900" algn="ctr"/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 проекту решения</a:t>
            </a:r>
          </a:p>
          <a:p>
            <a:pPr marL="342900" indent="-342900" algn="ctr"/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 выявлении правообладателя </a:t>
            </a:r>
            <a:endParaRPr lang="ru-RU" sz="15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/>
            </a:extLst>
          </p:cNvPr>
          <p:cNvSpPr/>
          <p:nvPr/>
        </p:nvSpPr>
        <p:spPr>
          <a:xfrm flipV="1">
            <a:off x="323528" y="692696"/>
            <a:ext cx="8577257" cy="60959"/>
          </a:xfrm>
          <a:prstGeom prst="rect">
            <a:avLst/>
          </a:prstGeom>
          <a:gradFill flip="none" rotWithShape="1">
            <a:gsLst>
              <a:gs pos="25000">
                <a:srgbClr val="009900">
                  <a:alpha val="78000"/>
                  <a:lumMod val="89000"/>
                  <a:lumOff val="11000"/>
                </a:srgbClr>
              </a:gs>
              <a:gs pos="89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 eaLnBrk="0" hangingPunct="0">
              <a:defRPr/>
            </a:pPr>
            <a:endParaRPr lang="ru-RU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14612" y="857232"/>
            <a:ext cx="45005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u="sng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ответы на направленные запросы позволяют определить правообладателей</a:t>
            </a:r>
            <a:endParaRPr lang="ru-RU" sz="1600" b="1" u="sng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71934" y="4143380"/>
            <a:ext cx="4857784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u="sng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течение 5 рабочих дней с момента подготовки проекта решения ОМС:</a:t>
            </a:r>
          </a:p>
          <a:p>
            <a:pPr algn="just"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Размещает в сети «Интернет» </a:t>
            </a:r>
            <a:r>
              <a:rPr lang="ru-RU" sz="1400" u="sng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сведения об ОНИ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(КН, вид, назначение, площадь, иную характеристику; адрес ОНИ; </a:t>
            </a:r>
            <a:r>
              <a:rPr lang="ru-RU" sz="1400" u="sng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ФИО правообладателя; наименование </a:t>
            </a:r>
            <a:r>
              <a:rPr lang="ru-RU" sz="1400" u="sng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юрлица</a:t>
            </a:r>
            <a:r>
              <a:rPr lang="ru-RU" sz="1400" u="sng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ИНН, ОГРН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Направляет (заказным письмом с уведомлением о вручении, или вручает с распиской о вручении, или если имеется адрес электронной почты - только по такому адресу) проект решения правообладателю с указанием тридцатидневного срока на направление возражений</a:t>
            </a:r>
          </a:p>
          <a:p>
            <a:pPr algn="just">
              <a:buFont typeface="Arial" pitchFamily="34" charset="0"/>
              <a:buChar char="•"/>
            </a:pPr>
            <a:endParaRPr lang="ru-RU" sz="13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3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3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ru-RU" sz="13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3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ru-RU" sz="13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ru-RU" sz="13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3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3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3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Заголовок 1"/>
          <p:cNvSpPr txBox="1">
            <a:spLocks/>
          </p:cNvSpPr>
          <p:nvPr/>
        </p:nvSpPr>
        <p:spPr bwMode="auto">
          <a:xfrm>
            <a:off x="323528" y="0"/>
            <a:ext cx="9106256" cy="803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eaLnBrk="0" hangingPunct="0">
              <a:spcAft>
                <a:spcPts val="300"/>
              </a:spcAft>
              <a:defRPr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cs typeface="+mn-cs"/>
              </a:rPr>
              <a:t>ВЗАИМОДЕЙСТВИЕ В ОТНОШЕНИИ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РАНЕЕ УЧТЕННЫХ ОБЪЕКТОВ НЕДВИЖИМОСТИ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cs typeface="+mn-cs"/>
              </a:rPr>
              <a:t>, КОТОРЫЕ НЕ ПОПАДАЮТ ПОД  ДАЧНУЮ «АМНИСТИЮ»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cs typeface="+mn-c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85720" y="1214422"/>
            <a:ext cx="4929222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u="sng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ОМС подготавливает проект решения о выявлении правообладателя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с указанием в нем:</a:t>
            </a:r>
          </a:p>
          <a:p>
            <a:pPr algn="just"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Кадастрового номера РУ ОНИ или при его отсутствии: вид, назначение, площадь, адрес объекта (если ОКС + прилагается результаты осмотра здания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5);</a:t>
            </a:r>
            <a:endParaRPr lang="ru-RU" sz="14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ФИО дата и место рождения правообладателя, вид и реквизиты документов, удостоверяющих личность, СНИЛС, адрес регистрации – если правообладатель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физлицо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если правообладатель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юрлицо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полное наименование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юрица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ИНН, ОГРН;</a:t>
            </a:r>
          </a:p>
          <a:p>
            <a:pPr algn="just"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Документы, подтверждающие, что выявленное лицо является правообладателем РУ ОНИ, их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реквизиты;</a:t>
            </a:r>
          </a:p>
          <a:p>
            <a:pPr algn="just"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Прикладывается акт осмотра</a:t>
            </a:r>
            <a:endParaRPr lang="ru-RU" sz="14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ru-RU" sz="14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8" name="Стрелка углом 27"/>
          <p:cNvSpPr/>
          <p:nvPr/>
        </p:nvSpPr>
        <p:spPr>
          <a:xfrm rot="10800000" flipH="1">
            <a:off x="2928926" y="4429132"/>
            <a:ext cx="785818" cy="857256"/>
          </a:xfrm>
          <a:prstGeom prst="bentArrow">
            <a:avLst>
              <a:gd name="adj1" fmla="val 25000"/>
              <a:gd name="adj2" fmla="val 25000"/>
              <a:gd name="adj3" fmla="val 40631"/>
              <a:gd name="adj4" fmla="val 1248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chemeClr val="accent1">
                    <a:lumMod val="50000"/>
                  </a:schemeClr>
                </a:solidFill>
              </a:rPr>
              <a:pPr/>
              <a:t>6</a:t>
            </a:fld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/>
            </a:extLst>
          </p:cNvPr>
          <p:cNvSpPr/>
          <p:nvPr/>
        </p:nvSpPr>
        <p:spPr>
          <a:xfrm flipV="1">
            <a:off x="323528" y="692696"/>
            <a:ext cx="8577257" cy="60959"/>
          </a:xfrm>
          <a:prstGeom prst="rect">
            <a:avLst/>
          </a:prstGeom>
          <a:gradFill flip="none" rotWithShape="1">
            <a:gsLst>
              <a:gs pos="25000">
                <a:srgbClr val="009900">
                  <a:alpha val="78000"/>
                  <a:lumMod val="89000"/>
                  <a:lumOff val="11000"/>
                </a:srgbClr>
              </a:gs>
              <a:gs pos="89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 eaLnBrk="0" hangingPunct="0"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" name="Рисунок 3" descr="4451715d7af37e13a2cb58eaf2ef6b52.pn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57158" y="2000240"/>
            <a:ext cx="33264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/>
          <p:nvPr/>
        </p:nvSpPr>
        <p:spPr>
          <a:xfrm>
            <a:off x="571472" y="760381"/>
            <a:ext cx="3643338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в течение 45 дней со дня получения проекта решения правообладателем </a:t>
            </a:r>
          </a:p>
          <a:p>
            <a:pPr algn="just"/>
            <a:r>
              <a:rPr lang="ru-RU" sz="1500" b="1" u="sng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представлено возражение</a:t>
            </a:r>
          </a:p>
          <a:p>
            <a:endParaRPr lang="ru-RU" sz="1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2910" y="1964944"/>
            <a:ext cx="37862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ОМС принимает решение о выявлении правообладателя и направляет его копию правообладателю  </a:t>
            </a:r>
          </a:p>
          <a:p>
            <a:pPr algn="just"/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857752" y="785794"/>
            <a:ext cx="4071966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в течение 45 дней со дня получения проекта решения правообладателем </a:t>
            </a:r>
          </a:p>
          <a:p>
            <a:pPr algn="just"/>
            <a:r>
              <a:rPr lang="ru-RU" sz="1500" b="1" u="sng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представлено возражение</a:t>
            </a:r>
          </a:p>
          <a:p>
            <a:endParaRPr lang="ru-RU" sz="1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929190" y="1608736"/>
            <a:ext cx="3571900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ОМС не принимает решение о выявлении правообладателя, но ОМС вправе в течение 1 года обратиться в суд за внесением в ЕГРН дополнительной записи об указанных в документах, на основании которых в  ЕГРН внесены сведения о РУО, вещных правах и правообладателе. </a:t>
            </a:r>
            <a:r>
              <a:rPr lang="ru-RU" sz="13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ЗАЯВЛЕНИЯ НЕ ПРЕДСТАВЛЯЮТСЯ</a:t>
            </a:r>
            <a:endParaRPr lang="ru-RU" sz="13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" name="Рисунок 3" descr="4451715d7af37e13a2cb58eaf2ef6b52.pn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572000" y="1680174"/>
            <a:ext cx="33264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Рисунок 3" descr="4451715d7af37e13a2cb58eaf2ef6b52.pn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10270" y="3643314"/>
            <a:ext cx="33264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Box 26"/>
          <p:cNvSpPr txBox="1"/>
          <p:nvPr/>
        </p:nvSpPr>
        <p:spPr>
          <a:xfrm>
            <a:off x="642910" y="3571876"/>
            <a:ext cx="3857652" cy="2662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ОМС в срок </a:t>
            </a:r>
            <a:r>
              <a:rPr lang="ru-RU" sz="1400" u="sng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более 5 рабочих дней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 дня принятия вышеуказанного решения  направляет в Управление Росреестра:</a:t>
            </a:r>
          </a:p>
          <a:p>
            <a:pPr algn="just"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Заявление о внесении в ЕГРН дополнительных сведений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 правообладателе ранее учтенного объекта недвижимости (форма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заявления утверждена приказом Росреестра от 19.08.2020 № П/0310 (приложение № 2);</a:t>
            </a:r>
          </a:p>
          <a:p>
            <a:pPr algn="just"/>
            <a:endParaRPr lang="ru-RU" sz="14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Решение и документы, содержащие сведения, полученные по запросам</a:t>
            </a:r>
          </a:p>
          <a:p>
            <a:pPr algn="just"/>
            <a:endParaRPr lang="ru-RU" sz="13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0" y="3429000"/>
            <a:ext cx="91440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Заголовок 1"/>
          <p:cNvSpPr txBox="1">
            <a:spLocks/>
          </p:cNvSpPr>
          <p:nvPr/>
        </p:nvSpPr>
        <p:spPr bwMode="auto">
          <a:xfrm>
            <a:off x="323528" y="0"/>
            <a:ext cx="8463314" cy="803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eaLnBrk="0" hangingPunct="0">
              <a:spcAft>
                <a:spcPts val="300"/>
              </a:spcAft>
              <a:defRPr/>
            </a:pPr>
            <a:r>
              <a:rPr lang="ru-RU" sz="2000" b="1" dirty="0" smtClean="0">
                <a:solidFill>
                  <a:schemeClr val="tx2"/>
                </a:solidFill>
                <a:cs typeface="+mn-cs"/>
              </a:rPr>
              <a:t>ВЗАИМОДЕЙСТВИЕ В ОТНОШЕНИИ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РАНЕЕ УЧТЕННЫХ ОБЪЕКТОВ НЕДВИЖИМОСТИ</a:t>
            </a:r>
            <a:r>
              <a:rPr lang="ru-RU" sz="2000" b="1" dirty="0" smtClean="0">
                <a:solidFill>
                  <a:schemeClr val="tx2"/>
                </a:solidFill>
                <a:cs typeface="+mn-cs"/>
              </a:rPr>
              <a:t>, КОТОРЫЕ НЕ ПОПАДАЮТ ПОД ДАЧНУЮ «АМНИСТИЮ»</a:t>
            </a:r>
            <a:endParaRPr lang="ru-RU" sz="2000" b="1" dirty="0">
              <a:solidFill>
                <a:schemeClr val="tx2"/>
              </a:solidFill>
              <a:cs typeface="+mn-cs"/>
            </a:endParaRPr>
          </a:p>
        </p:txBody>
      </p:sp>
      <p:sp>
        <p:nvSpPr>
          <p:cNvPr id="32" name="Номер слайда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21" name="Стрелка вниз 20"/>
          <p:cNvSpPr/>
          <p:nvPr/>
        </p:nvSpPr>
        <p:spPr>
          <a:xfrm>
            <a:off x="2273819" y="3259035"/>
            <a:ext cx="380142" cy="384279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0023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/>
            </a:extLst>
          </p:cNvPr>
          <p:cNvSpPr/>
          <p:nvPr/>
        </p:nvSpPr>
        <p:spPr>
          <a:xfrm flipV="1">
            <a:off x="323528" y="692696"/>
            <a:ext cx="8577257" cy="60959"/>
          </a:xfrm>
          <a:prstGeom prst="rect">
            <a:avLst/>
          </a:prstGeom>
          <a:gradFill flip="none" rotWithShape="1">
            <a:gsLst>
              <a:gs pos="25000">
                <a:srgbClr val="009900">
                  <a:alpha val="78000"/>
                  <a:lumMod val="89000"/>
                  <a:lumOff val="11000"/>
                </a:srgbClr>
              </a:gs>
              <a:gs pos="89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 eaLnBrk="0" hangingPunct="0"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323528" y="0"/>
            <a:ext cx="8463314" cy="803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eaLnBrk="0" hangingPunct="0">
              <a:spcAft>
                <a:spcPts val="300"/>
              </a:spcAft>
              <a:defRPr/>
            </a:pPr>
            <a:r>
              <a:rPr lang="ru-RU" sz="2000" b="1" dirty="0" smtClean="0">
                <a:solidFill>
                  <a:schemeClr val="tx2"/>
                </a:solidFill>
                <a:cs typeface="+mn-cs"/>
              </a:rPr>
              <a:t>ВЗАИМОДЕЙСТВИЕ В ОТНОШЕНИИ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РАНЕЕ УЧТЕННЫХ ОБЪЕКТОВ НЕДВИЖИМОСТИ</a:t>
            </a:r>
            <a:endParaRPr lang="ru-RU" sz="2000" b="1" dirty="0">
              <a:solidFill>
                <a:schemeClr val="tx2"/>
              </a:solidFill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57224" y="3714752"/>
            <a:ext cx="72152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Заявление о внесении в ЕГРН сведений о правообладателе</a:t>
            </a:r>
          </a:p>
          <a:p>
            <a:pPr algn="ctr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утверждено приказом Росреестра от 19.08.2020 № П/0310 (приложение № 2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(в редакции приказа Росреестра от 20.04.2021 № П/0167)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Правая фигурная скобка 7"/>
          <p:cNvSpPr/>
          <p:nvPr/>
        </p:nvSpPr>
        <p:spPr>
          <a:xfrm rot="5400000">
            <a:off x="4572017" y="2286009"/>
            <a:ext cx="214313" cy="4786312"/>
          </a:xfrm>
          <a:prstGeom prst="rightBrace">
            <a:avLst>
              <a:gd name="adj1" fmla="val 157695"/>
              <a:gd name="adj2" fmla="val 5382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b="1"/>
          </a:p>
        </p:txBody>
      </p:sp>
      <p:sp>
        <p:nvSpPr>
          <p:cNvPr id="9" name="Прямоугольник 8"/>
          <p:cNvSpPr/>
          <p:nvPr/>
        </p:nvSpPr>
        <p:spPr>
          <a:xfrm>
            <a:off x="285752" y="4842229"/>
            <a:ext cx="8643966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Результат: </a:t>
            </a:r>
          </a:p>
          <a:p>
            <a:pPr algn="ctr">
              <a:buFont typeface="Arial" pitchFamily="34" charset="0"/>
              <a:buChar char="•"/>
            </a:pPr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внесение в ЕГРН сведений о правообладателе РУ</a:t>
            </a:r>
            <a:r>
              <a:rPr lang="en-US" sz="15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ОНИ;</a:t>
            </a:r>
          </a:p>
          <a:p>
            <a:pPr algn="ctr">
              <a:buFont typeface="Arial" pitchFamily="34" charset="0"/>
              <a:buChar char="•"/>
            </a:pPr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выписка </a:t>
            </a:r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 ЕГРН, </a:t>
            </a:r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выданная </a:t>
            </a:r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Управлением Росреестра и </a:t>
            </a:r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удостоверяющая </a:t>
            </a:r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проведение  </a:t>
            </a:r>
            <a:endParaRPr lang="ru-RU" sz="15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государственной </a:t>
            </a:r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регистрации прав</a:t>
            </a:r>
          </a:p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2445387"/>
            <a:ext cx="471487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сведения о РУ ОНИ содержатся в ЕГРН – </a:t>
            </a:r>
            <a:r>
              <a:rPr lang="ru-RU" sz="1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только одно заявление </a:t>
            </a:r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о внесении в ЕГРН дополнительных сведений</a:t>
            </a:r>
            <a:endParaRPr lang="ru-RU" sz="15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29124" y="2357430"/>
            <a:ext cx="4714876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в ЕГРН не содержаться сведения ни о РУ ОНИ, ни о правообладателе объекта– </a:t>
            </a:r>
            <a:r>
              <a:rPr lang="ru-RU" sz="1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заявления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о внесении в ЕГРН сведений о РУО;</a:t>
            </a:r>
          </a:p>
          <a:p>
            <a:pPr algn="ctr">
              <a:buFontTx/>
              <a:buChar char="-"/>
            </a:pPr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внесении в ЕГРН дополнительных </a:t>
            </a:r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сведений</a:t>
            </a:r>
          </a:p>
          <a:p>
            <a:pPr algn="ctr"/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 выявлении правообладателя </a:t>
            </a:r>
            <a:endParaRPr lang="ru-RU" sz="15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8" descr="C:\Users\tvs\Desktop\воскл знак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lum bright="32000"/>
          </a:blip>
          <a:srcRect/>
          <a:stretch>
            <a:fillRect/>
          </a:stretch>
        </p:blipFill>
        <p:spPr bwMode="auto">
          <a:xfrm>
            <a:off x="3781284" y="4857760"/>
            <a:ext cx="185460" cy="285752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143108" y="785794"/>
            <a:ext cx="4786346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течение 45 дней со дня получения проекта решения правообладателем </a:t>
            </a:r>
          </a:p>
          <a:p>
            <a:pPr algn="ctr"/>
            <a:r>
              <a:rPr lang="ru-RU" sz="1500" b="1" u="sng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представлено возражение</a:t>
            </a:r>
          </a:p>
          <a:p>
            <a:pPr algn="ctr"/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(после выполнения действий, указанных на слайде № </a:t>
            </a:r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7)</a:t>
            </a:r>
            <a:endParaRPr lang="ru-RU" sz="15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5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rot="5400000">
            <a:off x="3071802" y="1857364"/>
            <a:ext cx="28575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16200000" flipH="1">
            <a:off x="6215074" y="1857365"/>
            <a:ext cx="28575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28662" y="1904518"/>
            <a:ext cx="721523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Форма заявления о государственной регистрации прав </a:t>
            </a:r>
            <a:endParaRPr lang="ru-RU" sz="1400" b="1" i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утверждена </a:t>
            </a: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приказом Росреестра от 19.08.2020 № П/0310 (приложение № 1</a:t>
            </a: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(в редакции приказа Росреестра от 20.04.2021 № П/0167)</a:t>
            </a:r>
            <a:endParaRPr lang="ru-RU" sz="14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Picture 8" descr="C:\Users\tvs\Desktop\воскл знак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lum bright="32000"/>
          </a:blip>
          <a:srcRect/>
          <a:stretch>
            <a:fillRect/>
          </a:stretch>
        </p:blipFill>
        <p:spPr bwMode="auto">
          <a:xfrm>
            <a:off x="714348" y="2612096"/>
            <a:ext cx="252000" cy="38827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037786" y="2586707"/>
            <a:ext cx="7215238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1400" b="1" u="sng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заполнении заявления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действуя от имени правообладателя объекта недвижимости, ОМС </a:t>
            </a:r>
            <a:r>
              <a:rPr lang="ru-RU" sz="1400" b="1" u="sng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указывает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заявлении в том числе </a:t>
            </a:r>
            <a:r>
              <a:rPr lang="ru-RU" sz="1400" b="1" u="sng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СНИЛС правообладателя (при наличии) и реквизиты документа, удостоверяющего личность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endParaRPr lang="ru-RU" sz="5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400" b="1" u="sng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реквизите 3 заявления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выбрать </a:t>
            </a:r>
            <a:r>
              <a:rPr lang="ru-RU" sz="1400" b="1" u="sng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пункт 3.6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«Внесение сведений выявленном правообладателе ранее учтенного объекта недвижимости»</a:t>
            </a:r>
          </a:p>
          <a:p>
            <a:pPr algn="just">
              <a:buFont typeface="Arial" pitchFamily="34" charset="0"/>
              <a:buChar char="•"/>
            </a:pPr>
            <a:endParaRPr lang="ru-RU" sz="5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этом </a:t>
            </a:r>
            <a:r>
              <a:rPr lang="ru-RU" sz="1400" b="1" u="sng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реквизите 8.1.2. заявления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«Сведения о представителе правообладателя, стороны сделки, лица, в пользу которого устанавливается ограничение права или обременение объекта…» в качестве реквизитов документа, подтверждающего полномочия представителя правообладателя, </a:t>
            </a:r>
            <a:r>
              <a:rPr lang="ru-RU" sz="1400" b="1" u="sng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указывается статья 12 Федерального закона                              от 30.06.2006 № 93-ФЗ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endParaRPr lang="ru-RU" sz="5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400" b="1" u="sng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реквизите 8.1 заявления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графе «представителем, действующим на основании федерального закона» </a:t>
            </a:r>
            <a:r>
              <a:rPr lang="ru-RU" sz="1400" b="1" u="sng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проставляется знак «</a:t>
            </a:r>
            <a:r>
              <a:rPr lang="en-US" sz="1400" b="1" u="sng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1400" b="1" u="sng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endParaRPr lang="ru-RU" sz="1400" b="1" u="sng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8" descr="C:\Users\tvs\Desktop\воскл знак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lum bright="32000"/>
          </a:blip>
          <a:srcRect/>
          <a:stretch>
            <a:fillRect/>
          </a:stretch>
        </p:blipFill>
        <p:spPr bwMode="auto">
          <a:xfrm>
            <a:off x="714348" y="3326476"/>
            <a:ext cx="252000" cy="388276"/>
          </a:xfrm>
          <a:prstGeom prst="rect">
            <a:avLst/>
          </a:prstGeom>
          <a:noFill/>
        </p:spPr>
      </p:pic>
      <p:pic>
        <p:nvPicPr>
          <p:cNvPr id="8" name="Picture 8" descr="C:\Users\tvs\Desktop\воскл знак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lum bright="32000"/>
          </a:blip>
          <a:srcRect/>
          <a:stretch>
            <a:fillRect/>
          </a:stretch>
        </p:blipFill>
        <p:spPr bwMode="auto">
          <a:xfrm>
            <a:off x="714348" y="5040988"/>
            <a:ext cx="252000" cy="388276"/>
          </a:xfrm>
          <a:prstGeom prst="rect">
            <a:avLst/>
          </a:prstGeom>
          <a:noFill/>
        </p:spPr>
      </p:pic>
      <p:sp>
        <p:nvSpPr>
          <p:cNvPr id="9" name="Правая фигурная скобка 8"/>
          <p:cNvSpPr/>
          <p:nvPr/>
        </p:nvSpPr>
        <p:spPr>
          <a:xfrm rot="5400000">
            <a:off x="4572017" y="3143264"/>
            <a:ext cx="214313" cy="4786312"/>
          </a:xfrm>
          <a:prstGeom prst="rightBrace">
            <a:avLst>
              <a:gd name="adj1" fmla="val 157695"/>
              <a:gd name="adj2" fmla="val 5382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b="1"/>
          </a:p>
        </p:txBody>
      </p:sp>
      <p:sp>
        <p:nvSpPr>
          <p:cNvPr id="10" name="Прямоугольник 9"/>
          <p:cNvSpPr/>
          <p:nvPr/>
        </p:nvSpPr>
        <p:spPr>
          <a:xfrm>
            <a:off x="500034" y="5500702"/>
            <a:ext cx="82868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Результат: </a:t>
            </a:r>
          </a:p>
          <a:p>
            <a:pPr algn="ctr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внесение в ЕГРН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записи о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государственной регистрации права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ОМС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передает правообладателю РУО выписку из ЕГРН, выданную Управлением Росреестра и удостоверяющую проведение  государственной регистрации прав</a:t>
            </a:r>
          </a:p>
          <a:p>
            <a:pPr algn="ctr"/>
            <a:endParaRPr lang="ru-RU" dirty="0"/>
          </a:p>
        </p:txBody>
      </p:sp>
      <p:pic>
        <p:nvPicPr>
          <p:cNvPr id="11" name="Picture 8" descr="C:\Users\tvs\Desktop\воскл знак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lum bright="32000"/>
          </a:blip>
          <a:srcRect/>
          <a:stretch>
            <a:fillRect/>
          </a:stretch>
        </p:blipFill>
        <p:spPr bwMode="auto">
          <a:xfrm>
            <a:off x="714348" y="4112294"/>
            <a:ext cx="252000" cy="388276"/>
          </a:xfrm>
          <a:prstGeom prst="rect">
            <a:avLst/>
          </a:prstGeom>
          <a:noFill/>
        </p:spPr>
      </p:pic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13" name="Прямоугольник 12">
            <a:extLst>
              <a:ext uri="{FF2B5EF4-FFF2-40B4-BE49-F238E27FC236}"/>
            </a:extLst>
          </p:cNvPr>
          <p:cNvSpPr/>
          <p:nvPr/>
        </p:nvSpPr>
        <p:spPr>
          <a:xfrm flipV="1">
            <a:off x="323528" y="692696"/>
            <a:ext cx="8577257" cy="60959"/>
          </a:xfrm>
          <a:prstGeom prst="rect">
            <a:avLst/>
          </a:prstGeom>
          <a:gradFill flip="none" rotWithShape="1">
            <a:gsLst>
              <a:gs pos="25000">
                <a:srgbClr val="009900">
                  <a:alpha val="78000"/>
                  <a:lumMod val="89000"/>
                  <a:lumOff val="11000"/>
                </a:srgbClr>
              </a:gs>
              <a:gs pos="89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 eaLnBrk="0" hangingPunct="0"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323528" y="0"/>
            <a:ext cx="8463314" cy="803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eaLnBrk="0" hangingPunct="0">
              <a:spcAft>
                <a:spcPts val="300"/>
              </a:spcAft>
              <a:defRPr/>
            </a:pPr>
            <a:r>
              <a:rPr lang="ru-RU" sz="2000" b="1" dirty="0" smtClean="0">
                <a:solidFill>
                  <a:schemeClr val="tx2"/>
                </a:solidFill>
                <a:cs typeface="+mn-cs"/>
              </a:rPr>
              <a:t>ОСОБЕННОСТИ ВЗАИМОДЕЙСТВИЯ ПО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РАНЕЕ УЧТЕННЫМ ОБЪЕКТОАМ НЕДВИЖИМОСТИ</a:t>
            </a:r>
            <a:r>
              <a:rPr lang="ru-RU" sz="2000" b="1" dirty="0" smtClean="0">
                <a:solidFill>
                  <a:schemeClr val="tx2"/>
                </a:solidFill>
                <a:cs typeface="+mn-cs"/>
              </a:rPr>
              <a:t>, КОТОРЫЕ ПОПАДАЮТ ПОД ДАЧНУЮ «АМНИСТИЮ»</a:t>
            </a:r>
            <a:endParaRPr lang="ru-RU" sz="2000" b="1" dirty="0">
              <a:solidFill>
                <a:schemeClr val="tx2"/>
              </a:solidFill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14414" y="714356"/>
            <a:ext cx="68580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Выполняются действия, указанные на слайдах </a:t>
            </a:r>
            <a:r>
              <a:rPr lang="ru-RU" sz="15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4-7 </a:t>
            </a:r>
            <a:r>
              <a:rPr lang="ru-RU" sz="15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(до синей пунктирной линии) </a:t>
            </a:r>
          </a:p>
          <a:p>
            <a:pPr algn="ctr"/>
            <a:r>
              <a:rPr lang="ru-RU" sz="15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представляется заявление:</a:t>
            </a:r>
            <a:endParaRPr lang="ru-RU" sz="1500" i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71604" y="1214422"/>
            <a:ext cx="578644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ОМС представляет в Управление Росреестра заявление о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государственной регистрации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права только при наличии заявления от правообладателя, представленного в ОМС 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8" descr="C:\Users\tvs\Desktop\воскл знак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lum bright="32000"/>
          </a:blip>
          <a:srcRect/>
          <a:stretch>
            <a:fillRect/>
          </a:stretch>
        </p:blipFill>
        <p:spPr bwMode="auto">
          <a:xfrm>
            <a:off x="3781284" y="5572140"/>
            <a:ext cx="185460" cy="2857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</TotalTime>
  <Words>1773</Words>
  <Application>Microsoft Office PowerPoint</Application>
  <PresentationFormat>Экран (4:3)</PresentationFormat>
  <Paragraphs>207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Томбасова Виктория Сергеевна</dc:creator>
  <cp:lastModifiedBy>tvs</cp:lastModifiedBy>
  <cp:revision>229</cp:revision>
  <dcterms:created xsi:type="dcterms:W3CDTF">2021-06-17T01:40:47Z</dcterms:created>
  <dcterms:modified xsi:type="dcterms:W3CDTF">2021-06-29T03:51:37Z</dcterms:modified>
</cp:coreProperties>
</file>