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320" r:id="rId7"/>
    <p:sldId id="316" r:id="rId8"/>
    <p:sldId id="318" r:id="rId9"/>
    <p:sldId id="319" r:id="rId10"/>
    <p:sldId id="322" r:id="rId11"/>
    <p:sldId id="324" r:id="rId12"/>
    <p:sldId id="325" r:id="rId13"/>
    <p:sldId id="327" r:id="rId14"/>
    <p:sldId id="329" r:id="rId15"/>
    <p:sldId id="330" r:id="rId16"/>
    <p:sldId id="332" r:id="rId17"/>
    <p:sldId id="380" r:id="rId18"/>
    <p:sldId id="334" r:id="rId19"/>
    <p:sldId id="336" r:id="rId20"/>
    <p:sldId id="338" r:id="rId21"/>
    <p:sldId id="342" r:id="rId22"/>
    <p:sldId id="340" r:id="rId23"/>
    <p:sldId id="344" r:id="rId24"/>
    <p:sldId id="346" r:id="rId25"/>
    <p:sldId id="348" r:id="rId26"/>
    <p:sldId id="350" r:id="rId27"/>
    <p:sldId id="352" r:id="rId28"/>
    <p:sldId id="353" r:id="rId29"/>
    <p:sldId id="355" r:id="rId30"/>
    <p:sldId id="356" r:id="rId31"/>
    <p:sldId id="357" r:id="rId32"/>
    <p:sldId id="359" r:id="rId33"/>
    <p:sldId id="383" r:id="rId34"/>
    <p:sldId id="361" r:id="rId35"/>
    <p:sldId id="363" r:id="rId36"/>
    <p:sldId id="368" r:id="rId37"/>
    <p:sldId id="365" r:id="rId38"/>
    <p:sldId id="370" r:id="rId39"/>
    <p:sldId id="372" r:id="rId40"/>
    <p:sldId id="371" r:id="rId41"/>
    <p:sldId id="374" r:id="rId42"/>
    <p:sldId id="376" r:id="rId43"/>
    <p:sldId id="379" r:id="rId44"/>
    <p:sldId id="377" r:id="rId45"/>
    <p:sldId id="38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36C14-A3FB-4580-AE7C-790711B39C09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FB2193-E5E8-41CF-B0A5-E726465855DA}">
      <dgm:prSet phldrT="[Текст]" custT="1"/>
      <dgm:spPr/>
      <dgm:t>
        <a:bodyPr/>
        <a:lstStyle/>
        <a:p>
          <a:r>
            <a:rPr lang="ru-RU" sz="2000" b="1" smtClean="0">
              <a:latin typeface="Arial Narrow" pitchFamily="34" charset="0"/>
            </a:rPr>
            <a:t>В связи с завершением освоения основной программы дошкольного образования выпущен в школу 161 воспитанник, это на 34 человека больше, чем в 2015 году</a:t>
          </a:r>
          <a:endParaRPr lang="ru-RU" sz="2000" b="1" dirty="0"/>
        </a:p>
      </dgm:t>
    </dgm:pt>
    <dgm:pt modelId="{F06A5378-2B90-4965-A673-1F460F142375}" type="parTrans" cxnId="{3427C8ED-110F-4F65-A463-A7FA15157A1C}">
      <dgm:prSet/>
      <dgm:spPr/>
      <dgm:t>
        <a:bodyPr/>
        <a:lstStyle/>
        <a:p>
          <a:endParaRPr lang="ru-RU"/>
        </a:p>
      </dgm:t>
    </dgm:pt>
    <dgm:pt modelId="{04DEE5D0-E229-4BA2-8756-863831BF0696}" type="sibTrans" cxnId="{3427C8ED-110F-4F65-A463-A7FA15157A1C}">
      <dgm:prSet/>
      <dgm:spPr/>
      <dgm:t>
        <a:bodyPr/>
        <a:lstStyle/>
        <a:p>
          <a:endParaRPr lang="ru-RU"/>
        </a:p>
      </dgm:t>
    </dgm:pt>
    <dgm:pt modelId="{714ACE41-C65A-482B-97A2-DC9767F9E289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itchFamily="34" charset="0"/>
            </a:rPr>
            <a:t>Детские сады посещает 709 </a:t>
          </a:r>
          <a:r>
            <a:rPr lang="ru-RU" sz="1600" b="1" dirty="0" smtClean="0">
              <a:latin typeface="Arial Narrow" pitchFamily="34" charset="0"/>
            </a:rPr>
            <a:t>детей</a:t>
          </a:r>
          <a:endParaRPr lang="ru-RU" sz="1600" dirty="0">
            <a:latin typeface="Arial Narrow" pitchFamily="34" charset="0"/>
          </a:endParaRPr>
        </a:p>
      </dgm:t>
    </dgm:pt>
    <dgm:pt modelId="{24A636F9-1A79-4EE7-BB26-B2F7DDDC6D32}" type="parTrans" cxnId="{1060F14A-C1E9-4CE3-B02F-6B8E756B5C1C}">
      <dgm:prSet/>
      <dgm:spPr/>
      <dgm:t>
        <a:bodyPr/>
        <a:lstStyle/>
        <a:p>
          <a:endParaRPr lang="ru-RU"/>
        </a:p>
      </dgm:t>
    </dgm:pt>
    <dgm:pt modelId="{3BCAAE23-D5CA-4BC7-94CC-67EDCAB90EC5}" type="sibTrans" cxnId="{1060F14A-C1E9-4CE3-B02F-6B8E756B5C1C}">
      <dgm:prSet/>
      <dgm:spPr/>
      <dgm:t>
        <a:bodyPr/>
        <a:lstStyle/>
        <a:p>
          <a:endParaRPr lang="ru-RU"/>
        </a:p>
      </dgm:t>
    </dgm:pt>
    <dgm:pt modelId="{7E569E83-2C86-4507-BFA6-D1895F942305}">
      <dgm:prSet phldrT="[Текст]" custT="1"/>
      <dgm:spPr/>
      <dgm:t>
        <a:bodyPr/>
        <a:lstStyle/>
        <a:p>
          <a:r>
            <a:rPr lang="ru-RU" sz="1800" b="1" dirty="0" smtClean="0">
              <a:latin typeface="Arial Narrow" pitchFamily="34" charset="0"/>
            </a:rPr>
            <a:t>В завершившемся учебном году в общеобразовательных организациях района обучалось 1935 школьников. В новом -  ожидается  прирост  около 2%  обучающихся</a:t>
          </a:r>
          <a:endParaRPr lang="ru-RU" sz="1800" b="1" dirty="0">
            <a:latin typeface="Arial Narrow" pitchFamily="34" charset="0"/>
          </a:endParaRPr>
        </a:p>
      </dgm:t>
    </dgm:pt>
    <dgm:pt modelId="{476ADDFE-29F0-40A0-ACF4-20F7A85B37D5}" type="parTrans" cxnId="{AAA63948-132B-44C3-847B-FBC8B232F42F}">
      <dgm:prSet/>
      <dgm:spPr/>
      <dgm:t>
        <a:bodyPr/>
        <a:lstStyle/>
        <a:p>
          <a:endParaRPr lang="ru-RU"/>
        </a:p>
      </dgm:t>
    </dgm:pt>
    <dgm:pt modelId="{31CD0127-4EB7-46FD-AD78-E9F91B21F52C}" type="sibTrans" cxnId="{AAA63948-132B-44C3-847B-FBC8B232F42F}">
      <dgm:prSet/>
      <dgm:spPr/>
      <dgm:t>
        <a:bodyPr/>
        <a:lstStyle/>
        <a:p>
          <a:endParaRPr lang="ru-RU"/>
        </a:p>
      </dgm:t>
    </dgm:pt>
    <dgm:pt modelId="{825084A7-1CCF-4E27-9C1A-D0EF1443D767}">
      <dgm:prSet/>
      <dgm:spPr/>
      <dgm:t>
        <a:bodyPr/>
        <a:lstStyle/>
        <a:p>
          <a:r>
            <a:rPr lang="ru-RU" b="1" dirty="0" smtClean="0">
              <a:latin typeface="Arial Narrow" pitchFamily="34" charset="0"/>
            </a:rPr>
            <a:t>Программы дополнительного образования реализуются в 2 организациях дополнительного образования,  которые посещали  1608  детей</a:t>
          </a:r>
          <a:endParaRPr lang="ru-RU" b="1" dirty="0">
            <a:latin typeface="Arial Narrow" pitchFamily="34" charset="0"/>
          </a:endParaRPr>
        </a:p>
      </dgm:t>
    </dgm:pt>
    <dgm:pt modelId="{170E727C-14D9-45A0-A348-480830C9D6DF}" type="parTrans" cxnId="{80669D1F-FF5D-4336-AF61-97373A1F5195}">
      <dgm:prSet/>
      <dgm:spPr/>
      <dgm:t>
        <a:bodyPr/>
        <a:lstStyle/>
        <a:p>
          <a:endParaRPr lang="ru-RU"/>
        </a:p>
      </dgm:t>
    </dgm:pt>
    <dgm:pt modelId="{363C6FC4-D4E6-41C1-AEF2-7600639BA77D}" type="sibTrans" cxnId="{80669D1F-FF5D-4336-AF61-97373A1F5195}">
      <dgm:prSet/>
      <dgm:spPr/>
      <dgm:t>
        <a:bodyPr/>
        <a:lstStyle/>
        <a:p>
          <a:endParaRPr lang="ru-RU"/>
        </a:p>
      </dgm:t>
    </dgm:pt>
    <dgm:pt modelId="{6CEA9D42-F01A-4692-A4F7-D5129054183C}" type="pres">
      <dgm:prSet presAssocID="{9DB36C14-A3FB-4580-AE7C-790711B39C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DE929E-AB8D-468E-A3DC-A20B8156FF78}" type="pres">
      <dgm:prSet presAssocID="{9DB36C14-A3FB-4580-AE7C-790711B39C09}" presName="Name1" presStyleCnt="0"/>
      <dgm:spPr/>
      <dgm:t>
        <a:bodyPr/>
        <a:lstStyle/>
        <a:p>
          <a:endParaRPr lang="ru-RU"/>
        </a:p>
      </dgm:t>
    </dgm:pt>
    <dgm:pt modelId="{3407380E-C9EA-4987-AAED-120D3F199C05}" type="pres">
      <dgm:prSet presAssocID="{9DB36C14-A3FB-4580-AE7C-790711B39C09}" presName="cycle" presStyleCnt="0"/>
      <dgm:spPr/>
      <dgm:t>
        <a:bodyPr/>
        <a:lstStyle/>
        <a:p>
          <a:endParaRPr lang="ru-RU"/>
        </a:p>
      </dgm:t>
    </dgm:pt>
    <dgm:pt modelId="{52F595A8-E40C-49F5-8724-C1AE8016AB71}" type="pres">
      <dgm:prSet presAssocID="{9DB36C14-A3FB-4580-AE7C-790711B39C09}" presName="srcNode" presStyleLbl="node1" presStyleIdx="0" presStyleCnt="4"/>
      <dgm:spPr/>
      <dgm:t>
        <a:bodyPr/>
        <a:lstStyle/>
        <a:p>
          <a:endParaRPr lang="ru-RU"/>
        </a:p>
      </dgm:t>
    </dgm:pt>
    <dgm:pt modelId="{DF60BC74-26CD-48E9-BA4F-8677C3F7D373}" type="pres">
      <dgm:prSet presAssocID="{9DB36C14-A3FB-4580-AE7C-790711B39C09}" presName="conn" presStyleLbl="parChTrans1D2" presStyleIdx="0" presStyleCnt="1"/>
      <dgm:spPr/>
      <dgm:t>
        <a:bodyPr/>
        <a:lstStyle/>
        <a:p>
          <a:endParaRPr lang="ru-RU"/>
        </a:p>
      </dgm:t>
    </dgm:pt>
    <dgm:pt modelId="{60799259-C71E-4D61-A329-92D23EA92573}" type="pres">
      <dgm:prSet presAssocID="{9DB36C14-A3FB-4580-AE7C-790711B39C09}" presName="extraNode" presStyleLbl="node1" presStyleIdx="0" presStyleCnt="4"/>
      <dgm:spPr/>
      <dgm:t>
        <a:bodyPr/>
        <a:lstStyle/>
        <a:p>
          <a:endParaRPr lang="ru-RU"/>
        </a:p>
      </dgm:t>
    </dgm:pt>
    <dgm:pt modelId="{A4D06631-7996-4F39-B1FE-A1D9D45AC62F}" type="pres">
      <dgm:prSet presAssocID="{9DB36C14-A3FB-4580-AE7C-790711B39C09}" presName="dstNode" presStyleLbl="node1" presStyleIdx="0" presStyleCnt="4"/>
      <dgm:spPr/>
      <dgm:t>
        <a:bodyPr/>
        <a:lstStyle/>
        <a:p>
          <a:endParaRPr lang="ru-RU"/>
        </a:p>
      </dgm:t>
    </dgm:pt>
    <dgm:pt modelId="{605E15C2-15E8-4ED2-A64E-3B5146BEF58B}" type="pres">
      <dgm:prSet presAssocID="{0FFB2193-E5E8-41CF-B0A5-E726465855DA}" presName="text_1" presStyleLbl="node1" presStyleIdx="0" presStyleCnt="4" custScaleY="118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F6D39-3D65-43FB-AA89-7CC94ABA819E}" type="pres">
      <dgm:prSet presAssocID="{0FFB2193-E5E8-41CF-B0A5-E726465855DA}" presName="accent_1" presStyleCnt="0"/>
      <dgm:spPr/>
      <dgm:t>
        <a:bodyPr/>
        <a:lstStyle/>
        <a:p>
          <a:endParaRPr lang="ru-RU"/>
        </a:p>
      </dgm:t>
    </dgm:pt>
    <dgm:pt modelId="{70EF100D-DE4A-424D-A0A3-9C77CE2D8BC4}" type="pres">
      <dgm:prSet presAssocID="{0FFB2193-E5E8-41CF-B0A5-E726465855DA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AC98601F-95DD-4146-AA82-7ECC26DD8C72}" type="pres">
      <dgm:prSet presAssocID="{714ACE41-C65A-482B-97A2-DC9767F9E28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FE889-1214-46E6-BC94-6C23FE0FBB4C}" type="pres">
      <dgm:prSet presAssocID="{714ACE41-C65A-482B-97A2-DC9767F9E289}" presName="accent_2" presStyleCnt="0"/>
      <dgm:spPr/>
      <dgm:t>
        <a:bodyPr/>
        <a:lstStyle/>
        <a:p>
          <a:endParaRPr lang="ru-RU"/>
        </a:p>
      </dgm:t>
    </dgm:pt>
    <dgm:pt modelId="{B37035F5-83B0-4FC5-96EE-0DBAA5D8C4DA}" type="pres">
      <dgm:prSet presAssocID="{714ACE41-C65A-482B-97A2-DC9767F9E289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8CBCD148-83D5-4108-AFAD-1A43C5A9E66A}" type="pres">
      <dgm:prSet presAssocID="{7E569E83-2C86-4507-BFA6-D1895F942305}" presName="text_3" presStyleLbl="node1" presStyleIdx="2" presStyleCnt="4" custScaleY="134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0BEFE-0978-4B7D-AD3E-0FBE8662542E}" type="pres">
      <dgm:prSet presAssocID="{7E569E83-2C86-4507-BFA6-D1895F942305}" presName="accent_3" presStyleCnt="0"/>
      <dgm:spPr/>
      <dgm:t>
        <a:bodyPr/>
        <a:lstStyle/>
        <a:p>
          <a:endParaRPr lang="ru-RU"/>
        </a:p>
      </dgm:t>
    </dgm:pt>
    <dgm:pt modelId="{7211099F-5579-4A54-BD70-B5ECDBF2B92C}" type="pres">
      <dgm:prSet presAssocID="{7E569E83-2C86-4507-BFA6-D1895F942305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99B9D100-D5F2-4D31-A05D-A51CBCF2E0B5}" type="pres">
      <dgm:prSet presAssocID="{825084A7-1CCF-4E27-9C1A-D0EF1443D76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E92F4-93A3-47A7-9E91-7FC1C7057F9B}" type="pres">
      <dgm:prSet presAssocID="{825084A7-1CCF-4E27-9C1A-D0EF1443D767}" presName="accent_4" presStyleCnt="0"/>
      <dgm:spPr/>
      <dgm:t>
        <a:bodyPr/>
        <a:lstStyle/>
        <a:p>
          <a:endParaRPr lang="ru-RU"/>
        </a:p>
      </dgm:t>
    </dgm:pt>
    <dgm:pt modelId="{B5FF0D74-5250-4E17-AA14-1936EF91224E}" type="pres">
      <dgm:prSet presAssocID="{825084A7-1CCF-4E27-9C1A-D0EF1443D767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7B0C541F-4AEA-40FB-8BB0-D4EB4EC80217}" type="presOf" srcId="{04DEE5D0-E229-4BA2-8756-863831BF0696}" destId="{DF60BC74-26CD-48E9-BA4F-8677C3F7D373}" srcOrd="0" destOrd="0" presId="urn:microsoft.com/office/officeart/2008/layout/VerticalCurvedList"/>
    <dgm:cxn modelId="{80669D1F-FF5D-4336-AF61-97373A1F5195}" srcId="{9DB36C14-A3FB-4580-AE7C-790711B39C09}" destId="{825084A7-1CCF-4E27-9C1A-D0EF1443D767}" srcOrd="3" destOrd="0" parTransId="{170E727C-14D9-45A0-A348-480830C9D6DF}" sibTransId="{363C6FC4-D4E6-41C1-AEF2-7600639BA77D}"/>
    <dgm:cxn modelId="{3427C8ED-110F-4F65-A463-A7FA15157A1C}" srcId="{9DB36C14-A3FB-4580-AE7C-790711B39C09}" destId="{0FFB2193-E5E8-41CF-B0A5-E726465855DA}" srcOrd="0" destOrd="0" parTransId="{F06A5378-2B90-4965-A673-1F460F142375}" sibTransId="{04DEE5D0-E229-4BA2-8756-863831BF0696}"/>
    <dgm:cxn modelId="{6577BB1A-B675-4E94-8D43-872EBC72F37D}" type="presOf" srcId="{714ACE41-C65A-482B-97A2-DC9767F9E289}" destId="{AC98601F-95DD-4146-AA82-7ECC26DD8C72}" srcOrd="0" destOrd="0" presId="urn:microsoft.com/office/officeart/2008/layout/VerticalCurvedList"/>
    <dgm:cxn modelId="{E306A9CC-EDD5-41FF-ACAA-0FE75E81190F}" type="presOf" srcId="{9DB36C14-A3FB-4580-AE7C-790711B39C09}" destId="{6CEA9D42-F01A-4692-A4F7-D5129054183C}" srcOrd="0" destOrd="0" presId="urn:microsoft.com/office/officeart/2008/layout/VerticalCurvedList"/>
    <dgm:cxn modelId="{1060F14A-C1E9-4CE3-B02F-6B8E756B5C1C}" srcId="{9DB36C14-A3FB-4580-AE7C-790711B39C09}" destId="{714ACE41-C65A-482B-97A2-DC9767F9E289}" srcOrd="1" destOrd="0" parTransId="{24A636F9-1A79-4EE7-BB26-B2F7DDDC6D32}" sibTransId="{3BCAAE23-D5CA-4BC7-94CC-67EDCAB90EC5}"/>
    <dgm:cxn modelId="{2D9D237D-EC1D-4F2A-97EE-B7233328DFDA}" type="presOf" srcId="{0FFB2193-E5E8-41CF-B0A5-E726465855DA}" destId="{605E15C2-15E8-4ED2-A64E-3B5146BEF58B}" srcOrd="0" destOrd="0" presId="urn:microsoft.com/office/officeart/2008/layout/VerticalCurvedList"/>
    <dgm:cxn modelId="{5A11DF32-6D74-44DE-91DE-2A2A943E5EEA}" type="presOf" srcId="{7E569E83-2C86-4507-BFA6-D1895F942305}" destId="{8CBCD148-83D5-4108-AFAD-1A43C5A9E66A}" srcOrd="0" destOrd="0" presId="urn:microsoft.com/office/officeart/2008/layout/VerticalCurvedList"/>
    <dgm:cxn modelId="{D5438101-7C1D-4646-A3DF-31C0D69B5CB2}" type="presOf" srcId="{825084A7-1CCF-4E27-9C1A-D0EF1443D767}" destId="{99B9D100-D5F2-4D31-A05D-A51CBCF2E0B5}" srcOrd="0" destOrd="0" presId="urn:microsoft.com/office/officeart/2008/layout/VerticalCurvedList"/>
    <dgm:cxn modelId="{AAA63948-132B-44C3-847B-FBC8B232F42F}" srcId="{9DB36C14-A3FB-4580-AE7C-790711B39C09}" destId="{7E569E83-2C86-4507-BFA6-D1895F942305}" srcOrd="2" destOrd="0" parTransId="{476ADDFE-29F0-40A0-ACF4-20F7A85B37D5}" sibTransId="{31CD0127-4EB7-46FD-AD78-E9F91B21F52C}"/>
    <dgm:cxn modelId="{A05550E8-C08E-4BB6-9B13-205F2343D1C5}" type="presParOf" srcId="{6CEA9D42-F01A-4692-A4F7-D5129054183C}" destId="{42DE929E-AB8D-468E-A3DC-A20B8156FF78}" srcOrd="0" destOrd="0" presId="urn:microsoft.com/office/officeart/2008/layout/VerticalCurvedList"/>
    <dgm:cxn modelId="{8498D373-525F-4D9C-94FA-295835B4BB9B}" type="presParOf" srcId="{42DE929E-AB8D-468E-A3DC-A20B8156FF78}" destId="{3407380E-C9EA-4987-AAED-120D3F199C05}" srcOrd="0" destOrd="0" presId="urn:microsoft.com/office/officeart/2008/layout/VerticalCurvedList"/>
    <dgm:cxn modelId="{0DF41457-2AC6-4CF0-A817-9122B95D6006}" type="presParOf" srcId="{3407380E-C9EA-4987-AAED-120D3F199C05}" destId="{52F595A8-E40C-49F5-8724-C1AE8016AB71}" srcOrd="0" destOrd="0" presId="urn:microsoft.com/office/officeart/2008/layout/VerticalCurvedList"/>
    <dgm:cxn modelId="{D93FCC37-D8FE-449B-A3EE-E4F6E181E975}" type="presParOf" srcId="{3407380E-C9EA-4987-AAED-120D3F199C05}" destId="{DF60BC74-26CD-48E9-BA4F-8677C3F7D373}" srcOrd="1" destOrd="0" presId="urn:microsoft.com/office/officeart/2008/layout/VerticalCurvedList"/>
    <dgm:cxn modelId="{32893A99-B1DE-4A89-8B9D-8E1D99283D83}" type="presParOf" srcId="{3407380E-C9EA-4987-AAED-120D3F199C05}" destId="{60799259-C71E-4D61-A329-92D23EA92573}" srcOrd="2" destOrd="0" presId="urn:microsoft.com/office/officeart/2008/layout/VerticalCurvedList"/>
    <dgm:cxn modelId="{B3B5C8F8-EE75-48BE-9C8E-63E3193EFF99}" type="presParOf" srcId="{3407380E-C9EA-4987-AAED-120D3F199C05}" destId="{A4D06631-7996-4F39-B1FE-A1D9D45AC62F}" srcOrd="3" destOrd="0" presId="urn:microsoft.com/office/officeart/2008/layout/VerticalCurvedList"/>
    <dgm:cxn modelId="{ECBD09FF-FE7E-41F1-8797-4DE2FEBF7209}" type="presParOf" srcId="{42DE929E-AB8D-468E-A3DC-A20B8156FF78}" destId="{605E15C2-15E8-4ED2-A64E-3B5146BEF58B}" srcOrd="1" destOrd="0" presId="urn:microsoft.com/office/officeart/2008/layout/VerticalCurvedList"/>
    <dgm:cxn modelId="{26237F24-3AE0-4BCD-9B00-CF0FECD3737D}" type="presParOf" srcId="{42DE929E-AB8D-468E-A3DC-A20B8156FF78}" destId="{72CF6D39-3D65-43FB-AA89-7CC94ABA819E}" srcOrd="2" destOrd="0" presId="urn:microsoft.com/office/officeart/2008/layout/VerticalCurvedList"/>
    <dgm:cxn modelId="{3901119E-174B-4CB0-B787-89607501615D}" type="presParOf" srcId="{72CF6D39-3D65-43FB-AA89-7CC94ABA819E}" destId="{70EF100D-DE4A-424D-A0A3-9C77CE2D8BC4}" srcOrd="0" destOrd="0" presId="urn:microsoft.com/office/officeart/2008/layout/VerticalCurvedList"/>
    <dgm:cxn modelId="{E58450DC-CDF0-4F39-A02B-5B4B60343169}" type="presParOf" srcId="{42DE929E-AB8D-468E-A3DC-A20B8156FF78}" destId="{AC98601F-95DD-4146-AA82-7ECC26DD8C72}" srcOrd="3" destOrd="0" presId="urn:microsoft.com/office/officeart/2008/layout/VerticalCurvedList"/>
    <dgm:cxn modelId="{6D1E74DA-DA54-45E1-B334-A9DEAD81100C}" type="presParOf" srcId="{42DE929E-AB8D-468E-A3DC-A20B8156FF78}" destId="{4C1FE889-1214-46E6-BC94-6C23FE0FBB4C}" srcOrd="4" destOrd="0" presId="urn:microsoft.com/office/officeart/2008/layout/VerticalCurvedList"/>
    <dgm:cxn modelId="{32850B5F-5CEB-4F45-9FCA-7EBBE39520EB}" type="presParOf" srcId="{4C1FE889-1214-46E6-BC94-6C23FE0FBB4C}" destId="{B37035F5-83B0-4FC5-96EE-0DBAA5D8C4DA}" srcOrd="0" destOrd="0" presId="urn:microsoft.com/office/officeart/2008/layout/VerticalCurvedList"/>
    <dgm:cxn modelId="{001EFE95-DAE4-475D-A0B5-611C6928C411}" type="presParOf" srcId="{42DE929E-AB8D-468E-A3DC-A20B8156FF78}" destId="{8CBCD148-83D5-4108-AFAD-1A43C5A9E66A}" srcOrd="5" destOrd="0" presId="urn:microsoft.com/office/officeart/2008/layout/VerticalCurvedList"/>
    <dgm:cxn modelId="{763F8522-A974-43B7-AF16-2C04373E044B}" type="presParOf" srcId="{42DE929E-AB8D-468E-A3DC-A20B8156FF78}" destId="{48E0BEFE-0978-4B7D-AD3E-0FBE8662542E}" srcOrd="6" destOrd="0" presId="urn:microsoft.com/office/officeart/2008/layout/VerticalCurvedList"/>
    <dgm:cxn modelId="{6628D110-12A6-4DC3-A068-FF1CE67F5D83}" type="presParOf" srcId="{48E0BEFE-0978-4B7D-AD3E-0FBE8662542E}" destId="{7211099F-5579-4A54-BD70-B5ECDBF2B92C}" srcOrd="0" destOrd="0" presId="urn:microsoft.com/office/officeart/2008/layout/VerticalCurvedList"/>
    <dgm:cxn modelId="{F9E95837-3E29-422D-993B-25C6640621DC}" type="presParOf" srcId="{42DE929E-AB8D-468E-A3DC-A20B8156FF78}" destId="{99B9D100-D5F2-4D31-A05D-A51CBCF2E0B5}" srcOrd="7" destOrd="0" presId="urn:microsoft.com/office/officeart/2008/layout/VerticalCurvedList"/>
    <dgm:cxn modelId="{84584A28-D6C8-4872-B96C-BCF236D7A35C}" type="presParOf" srcId="{42DE929E-AB8D-468E-A3DC-A20B8156FF78}" destId="{11BE92F4-93A3-47A7-9E91-7FC1C7057F9B}" srcOrd="8" destOrd="0" presId="urn:microsoft.com/office/officeart/2008/layout/VerticalCurvedList"/>
    <dgm:cxn modelId="{42442CE7-B905-4502-A528-B2A4C35422FD}" type="presParOf" srcId="{11BE92F4-93A3-47A7-9E91-7FC1C7057F9B}" destId="{B5FF0D74-5250-4E17-AA14-1936EF91224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9CE3C4-0223-40DA-AAF1-AB52E450B2BC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DD560B0-B484-4F54-9533-D1827330EEA4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2400" dirty="0" smtClean="0"/>
            <a:t>Все школы реализуют общеобразовательную программу в одну смену. Организуется подвоз более трехсот учащихся к месту обучения. На подвозе задействовано </a:t>
          </a:r>
          <a:r>
            <a:rPr lang="ru-RU" sz="2400" u="none" dirty="0" smtClean="0">
              <a:solidFill>
                <a:srgbClr val="FF0000"/>
              </a:solidFill>
            </a:rPr>
            <a:t>16</a:t>
          </a:r>
          <a:r>
            <a:rPr lang="ru-RU" sz="2400" dirty="0" smtClean="0"/>
            <a:t> школьных автобусов с протяжённостью маршрутов </a:t>
          </a:r>
          <a:r>
            <a:rPr lang="ru-RU" sz="2400" dirty="0" smtClean="0">
              <a:solidFill>
                <a:srgbClr val="FF0000"/>
              </a:solidFill>
            </a:rPr>
            <a:t>519</a:t>
          </a:r>
          <a:r>
            <a:rPr lang="ru-RU" sz="2400" dirty="0" smtClean="0"/>
            <a:t>  км. </a:t>
          </a:r>
          <a:endParaRPr lang="ru-RU" sz="2400" b="1" dirty="0">
            <a:solidFill>
              <a:schemeClr val="tx1"/>
            </a:solidFill>
          </a:endParaRPr>
        </a:p>
      </dgm:t>
    </dgm:pt>
    <dgm:pt modelId="{693E793A-2607-4C19-AD2F-5D143B139F20}" type="sibTrans" cxnId="{BA8C056C-AC3F-41A1-A4C8-29E2E3A43B8E}">
      <dgm:prSet/>
      <dgm:spPr/>
      <dgm:t>
        <a:bodyPr/>
        <a:lstStyle/>
        <a:p>
          <a:endParaRPr lang="ru-RU"/>
        </a:p>
      </dgm:t>
    </dgm:pt>
    <dgm:pt modelId="{268A48B5-AF64-4139-B5FD-BA2197015FBC}" type="parTrans" cxnId="{BA8C056C-AC3F-41A1-A4C8-29E2E3A43B8E}">
      <dgm:prSet/>
      <dgm:spPr/>
      <dgm:t>
        <a:bodyPr/>
        <a:lstStyle/>
        <a:p>
          <a:endParaRPr lang="ru-RU"/>
        </a:p>
      </dgm:t>
    </dgm:pt>
    <dgm:pt modelId="{0DA0180A-0D82-4426-B66D-5A2A2954BEAA}" type="pres">
      <dgm:prSet presAssocID="{C29CE3C4-0223-40DA-AAF1-AB52E450B2B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930C92-5E63-495E-B8EB-D7A0D75E458F}" type="pres">
      <dgm:prSet presAssocID="{7DD560B0-B484-4F54-9533-D1827330EEA4}" presName="parentLin" presStyleCnt="0"/>
      <dgm:spPr/>
      <dgm:t>
        <a:bodyPr/>
        <a:lstStyle/>
        <a:p>
          <a:endParaRPr lang="ru-RU"/>
        </a:p>
      </dgm:t>
    </dgm:pt>
    <dgm:pt modelId="{650B36E9-1DF9-44E5-948F-80597C2473C1}" type="pres">
      <dgm:prSet presAssocID="{7DD560B0-B484-4F54-9533-D1827330EEA4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03D4DAF5-5804-46A8-951B-E59823B3E055}" type="pres">
      <dgm:prSet presAssocID="{7DD560B0-B484-4F54-9533-D1827330EEA4}" presName="parentText" presStyleLbl="node1" presStyleIdx="0" presStyleCnt="1" custScaleX="139660" custScaleY="109268" custLinFactNeighborX="-33315" custLinFactNeighborY="-134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873CF6-8E08-44AA-9BBC-08319F37F545}" type="pres">
      <dgm:prSet presAssocID="{7DD560B0-B484-4F54-9533-D1827330EEA4}" presName="negativeSpace" presStyleCnt="0"/>
      <dgm:spPr/>
      <dgm:t>
        <a:bodyPr/>
        <a:lstStyle/>
        <a:p>
          <a:endParaRPr lang="ru-RU"/>
        </a:p>
      </dgm:t>
    </dgm:pt>
    <dgm:pt modelId="{E49BC3BA-E285-48D3-B5F9-19B9221A62D5}" type="pres">
      <dgm:prSet presAssocID="{7DD560B0-B484-4F54-9533-D1827330EEA4}" presName="childText" presStyleLbl="conFgAcc1" presStyleIdx="0" presStyleCnt="1" custLinFactNeighborX="-943" custLinFactNeighborY="-47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A0CAB8-6076-4DF2-A56B-5EE192AFEA55}" type="presOf" srcId="{C29CE3C4-0223-40DA-AAF1-AB52E450B2BC}" destId="{0DA0180A-0D82-4426-B66D-5A2A2954BEAA}" srcOrd="0" destOrd="0" presId="urn:microsoft.com/office/officeart/2005/8/layout/list1"/>
    <dgm:cxn modelId="{E5488B53-0FA7-4D8E-B130-7C0F6B22B79E}" type="presOf" srcId="{7DD560B0-B484-4F54-9533-D1827330EEA4}" destId="{650B36E9-1DF9-44E5-948F-80597C2473C1}" srcOrd="0" destOrd="0" presId="urn:microsoft.com/office/officeart/2005/8/layout/list1"/>
    <dgm:cxn modelId="{0294081A-A121-47C5-8637-24C3D9EAC5B2}" type="presOf" srcId="{7DD560B0-B484-4F54-9533-D1827330EEA4}" destId="{03D4DAF5-5804-46A8-951B-E59823B3E055}" srcOrd="1" destOrd="0" presId="urn:microsoft.com/office/officeart/2005/8/layout/list1"/>
    <dgm:cxn modelId="{BA8C056C-AC3F-41A1-A4C8-29E2E3A43B8E}" srcId="{C29CE3C4-0223-40DA-AAF1-AB52E450B2BC}" destId="{7DD560B0-B484-4F54-9533-D1827330EEA4}" srcOrd="0" destOrd="0" parTransId="{268A48B5-AF64-4139-B5FD-BA2197015FBC}" sibTransId="{693E793A-2607-4C19-AD2F-5D143B139F20}"/>
    <dgm:cxn modelId="{A92F5871-F3A1-4847-A0F9-452A2BA356E0}" type="presParOf" srcId="{0DA0180A-0D82-4426-B66D-5A2A2954BEAA}" destId="{AB930C92-5E63-495E-B8EB-D7A0D75E458F}" srcOrd="0" destOrd="0" presId="urn:microsoft.com/office/officeart/2005/8/layout/list1"/>
    <dgm:cxn modelId="{732CF4F6-8F86-4E97-B841-A148F4780C5B}" type="presParOf" srcId="{AB930C92-5E63-495E-B8EB-D7A0D75E458F}" destId="{650B36E9-1DF9-44E5-948F-80597C2473C1}" srcOrd="0" destOrd="0" presId="urn:microsoft.com/office/officeart/2005/8/layout/list1"/>
    <dgm:cxn modelId="{62EF10F5-2BD2-4A74-939D-82C4DA060F59}" type="presParOf" srcId="{AB930C92-5E63-495E-B8EB-D7A0D75E458F}" destId="{03D4DAF5-5804-46A8-951B-E59823B3E055}" srcOrd="1" destOrd="0" presId="urn:microsoft.com/office/officeart/2005/8/layout/list1"/>
    <dgm:cxn modelId="{4BD67C77-F1AB-4DDF-B55E-6B5A1E238FA6}" type="presParOf" srcId="{0DA0180A-0D82-4426-B66D-5A2A2954BEAA}" destId="{27873CF6-8E08-44AA-9BBC-08319F37F545}" srcOrd="1" destOrd="0" presId="urn:microsoft.com/office/officeart/2005/8/layout/list1"/>
    <dgm:cxn modelId="{B911EAD9-1283-433C-85D9-CA200EB1B3CF}" type="presParOf" srcId="{0DA0180A-0D82-4426-B66D-5A2A2954BEAA}" destId="{E49BC3BA-E285-48D3-B5F9-19B9221A62D5}" srcOrd="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3A5ECA-5441-4561-B55F-EA8A8C843615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80EB5F3-4274-4F9F-8FE1-3F82004219B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ГИА-9</a:t>
          </a:r>
          <a:endParaRPr lang="ru-RU" dirty="0">
            <a:solidFill>
              <a:schemeClr val="tx1"/>
            </a:solidFill>
          </a:endParaRPr>
        </a:p>
      </dgm:t>
    </dgm:pt>
    <dgm:pt modelId="{F287617D-934B-427F-A935-6B44699BC6C1}" type="parTrans" cxnId="{FA614CD1-E573-4FC5-B60A-D005F39FE36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F7B97E-AFA0-41F1-8FE4-CD465A013634}" type="sibTrans" cxnId="{FA614CD1-E573-4FC5-B60A-D005F39FE36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67055EF-4D17-4420-A86B-4B2730FDD0CA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К государственной итоговой аттестации за курс основной школы  были допущены 174 выпускника из  177 обучающихся по ООП ООО</a:t>
          </a:r>
          <a:endParaRPr lang="ru-RU" sz="2400" dirty="0">
            <a:solidFill>
              <a:schemeClr val="tx1"/>
            </a:solidFill>
            <a:latin typeface="+mj-lt"/>
          </a:endParaRPr>
        </a:p>
      </dgm:t>
    </dgm:pt>
    <dgm:pt modelId="{805AA19F-D3B3-4C6B-A224-46DFEED2BD86}" type="parTrans" cxnId="{2606E943-7A2A-4683-B043-5C81B8CDF6F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F14F268-A988-4BEE-96E2-5876B0237AA6}" type="sibTrans" cxnId="{2606E943-7A2A-4683-B043-5C81B8CDF6F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4E28D7-E008-4515-9D77-0365417A62C8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Завершили обучение с отличием 16 девятиклассников.</a:t>
          </a:r>
          <a:endParaRPr lang="ru-RU" sz="2400" dirty="0">
            <a:solidFill>
              <a:schemeClr val="tx1"/>
            </a:solidFill>
            <a:latin typeface="+mj-lt"/>
          </a:endParaRPr>
        </a:p>
      </dgm:t>
    </dgm:pt>
    <dgm:pt modelId="{C3444150-75A8-48F9-8C1E-A214AEEFB6AB}" type="parTrans" cxnId="{B1B8ABC2-EF24-40D2-9E7F-D99BDDA486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CEECE5B-F702-4221-99EC-BDC97AA95315}" type="sibTrans" cxnId="{B1B8ABC2-EF24-40D2-9E7F-D99BDDA486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458416E-3F52-4043-8A4F-5FFBCDE6C5AF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Не  получили аттестат об основном общем образовании  25 выпускников</a:t>
          </a:r>
          <a:endParaRPr lang="ru-RU" sz="2400" dirty="0">
            <a:solidFill>
              <a:schemeClr val="tx1"/>
            </a:solidFill>
            <a:latin typeface="+mj-lt"/>
          </a:endParaRPr>
        </a:p>
      </dgm:t>
    </dgm:pt>
    <dgm:pt modelId="{C2C463EE-ADA2-4452-BCEE-068488F0DB0A}" type="parTrans" cxnId="{5853E197-E8A2-4704-9647-3037001E4F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C88651-9E6A-43AE-B90B-FE75E504243C}" type="sibTrans" cxnId="{5853E197-E8A2-4704-9647-3037001E4F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40C6A7F-C660-4851-AF2C-1C2C8C86B224}" type="pres">
      <dgm:prSet presAssocID="{693A5ECA-5441-4561-B55F-EA8A8C84361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50014C-BC60-4052-B84B-3E96E7BF8799}" type="pres">
      <dgm:prSet presAssocID="{A80EB5F3-4274-4F9F-8FE1-3F82004219BF}" presName="root1" presStyleCnt="0"/>
      <dgm:spPr/>
      <dgm:t>
        <a:bodyPr/>
        <a:lstStyle/>
        <a:p>
          <a:endParaRPr lang="ru-RU"/>
        </a:p>
      </dgm:t>
    </dgm:pt>
    <dgm:pt modelId="{32B7CF21-560B-44B3-81C3-1DA0E1750C08}" type="pres">
      <dgm:prSet presAssocID="{A80EB5F3-4274-4F9F-8FE1-3F82004219B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26F222-5873-4A0C-AE5C-85C12E602858}" type="pres">
      <dgm:prSet presAssocID="{A80EB5F3-4274-4F9F-8FE1-3F82004219BF}" presName="level2hierChild" presStyleCnt="0"/>
      <dgm:spPr/>
      <dgm:t>
        <a:bodyPr/>
        <a:lstStyle/>
        <a:p>
          <a:endParaRPr lang="ru-RU"/>
        </a:p>
      </dgm:t>
    </dgm:pt>
    <dgm:pt modelId="{D15E3695-D36B-45D5-9C47-D1F9A4DC930F}" type="pres">
      <dgm:prSet presAssocID="{805AA19F-D3B3-4C6B-A224-46DFEED2BD8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E017058-E1DE-4EB1-86B2-BE835A83CDEE}" type="pres">
      <dgm:prSet presAssocID="{805AA19F-D3B3-4C6B-A224-46DFEED2BD8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3A0784F-966A-40BD-873C-10D686C31846}" type="pres">
      <dgm:prSet presAssocID="{667055EF-4D17-4420-A86B-4B2730FDD0CA}" presName="root2" presStyleCnt="0"/>
      <dgm:spPr/>
      <dgm:t>
        <a:bodyPr/>
        <a:lstStyle/>
        <a:p>
          <a:endParaRPr lang="ru-RU"/>
        </a:p>
      </dgm:t>
    </dgm:pt>
    <dgm:pt modelId="{C4F83B9A-D51D-4ECB-A80E-BA7F6FBFA8E3}" type="pres">
      <dgm:prSet presAssocID="{667055EF-4D17-4420-A86B-4B2730FDD0CA}" presName="LevelTwoTextNode" presStyleLbl="node2" presStyleIdx="0" presStyleCnt="3" custScaleX="1687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237666-51C5-4E5C-8992-1B8A1B7B5DBA}" type="pres">
      <dgm:prSet presAssocID="{667055EF-4D17-4420-A86B-4B2730FDD0CA}" presName="level3hierChild" presStyleCnt="0"/>
      <dgm:spPr/>
      <dgm:t>
        <a:bodyPr/>
        <a:lstStyle/>
        <a:p>
          <a:endParaRPr lang="ru-RU"/>
        </a:p>
      </dgm:t>
    </dgm:pt>
    <dgm:pt modelId="{3611563E-ED76-4378-9AD9-9EBD73917EAD}" type="pres">
      <dgm:prSet presAssocID="{C3444150-75A8-48F9-8C1E-A214AEEFB6A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D4C6BAB4-8FC4-4F6F-8794-05BD2931FFDB}" type="pres">
      <dgm:prSet presAssocID="{C3444150-75A8-48F9-8C1E-A214AEEFB6A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08DEBEDA-6BEC-435C-8B4E-269822196830}" type="pres">
      <dgm:prSet presAssocID="{394E28D7-E008-4515-9D77-0365417A62C8}" presName="root2" presStyleCnt="0"/>
      <dgm:spPr/>
    </dgm:pt>
    <dgm:pt modelId="{30BEC3E8-F8AB-4973-B53A-71A9941585AC}" type="pres">
      <dgm:prSet presAssocID="{394E28D7-E008-4515-9D77-0365417A62C8}" presName="LevelTwoTextNode" presStyleLbl="node2" presStyleIdx="1" presStyleCnt="3" custLinFactNeighborX="67669" custLinFactNeighborY="-120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2D700-4C1B-4222-8E78-642DA9E6C9BA}" type="pres">
      <dgm:prSet presAssocID="{394E28D7-E008-4515-9D77-0365417A62C8}" presName="level3hierChild" presStyleCnt="0"/>
      <dgm:spPr/>
    </dgm:pt>
    <dgm:pt modelId="{862BA723-2037-465A-8CC3-0051760351AC}" type="pres">
      <dgm:prSet presAssocID="{C2C463EE-ADA2-4452-BCEE-068488F0DB0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B14E689-6A2B-461D-A992-CA7EA68FC7A3}" type="pres">
      <dgm:prSet presAssocID="{C2C463EE-ADA2-4452-BCEE-068488F0DB0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660A96E-8052-4613-B329-69BCB5CFDB7B}" type="pres">
      <dgm:prSet presAssocID="{1458416E-3F52-4043-8A4F-5FFBCDE6C5AF}" presName="root2" presStyleCnt="0"/>
      <dgm:spPr/>
    </dgm:pt>
    <dgm:pt modelId="{8D84E9E0-4BF1-4C57-B6E5-360BB8658BF0}" type="pres">
      <dgm:prSet presAssocID="{1458416E-3F52-4043-8A4F-5FFBCDE6C5A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52B8D6-22A3-4A78-AB45-83AD9A4FD743}" type="pres">
      <dgm:prSet presAssocID="{1458416E-3F52-4043-8A4F-5FFBCDE6C5AF}" presName="level3hierChild" presStyleCnt="0"/>
      <dgm:spPr/>
    </dgm:pt>
  </dgm:ptLst>
  <dgm:cxnLst>
    <dgm:cxn modelId="{E82467F2-EDD6-4DD4-96C6-7D58E8795C35}" type="presOf" srcId="{805AA19F-D3B3-4C6B-A224-46DFEED2BD86}" destId="{D15E3695-D36B-45D5-9C47-D1F9A4DC930F}" srcOrd="0" destOrd="0" presId="urn:microsoft.com/office/officeart/2008/layout/HorizontalMultiLevelHierarchy"/>
    <dgm:cxn modelId="{DDE5284E-5E86-4ACA-AC38-6FC90FE18F27}" type="presOf" srcId="{805AA19F-D3B3-4C6B-A224-46DFEED2BD86}" destId="{1E017058-E1DE-4EB1-86B2-BE835A83CDEE}" srcOrd="1" destOrd="0" presId="urn:microsoft.com/office/officeart/2008/layout/HorizontalMultiLevelHierarchy"/>
    <dgm:cxn modelId="{2606E943-7A2A-4683-B043-5C81B8CDF6F8}" srcId="{A80EB5F3-4274-4F9F-8FE1-3F82004219BF}" destId="{667055EF-4D17-4420-A86B-4B2730FDD0CA}" srcOrd="0" destOrd="0" parTransId="{805AA19F-D3B3-4C6B-A224-46DFEED2BD86}" sibTransId="{AF14F268-A988-4BEE-96E2-5876B0237AA6}"/>
    <dgm:cxn modelId="{7594876C-4F54-4617-8126-A0A9EE3E1E26}" type="presOf" srcId="{1458416E-3F52-4043-8A4F-5FFBCDE6C5AF}" destId="{8D84E9E0-4BF1-4C57-B6E5-360BB8658BF0}" srcOrd="0" destOrd="0" presId="urn:microsoft.com/office/officeart/2008/layout/HorizontalMultiLevelHierarchy"/>
    <dgm:cxn modelId="{4A9D53B8-D39C-4B9A-A940-EDA857C58E62}" type="presOf" srcId="{C3444150-75A8-48F9-8C1E-A214AEEFB6AB}" destId="{D4C6BAB4-8FC4-4F6F-8794-05BD2931FFDB}" srcOrd="1" destOrd="0" presId="urn:microsoft.com/office/officeart/2008/layout/HorizontalMultiLevelHierarchy"/>
    <dgm:cxn modelId="{24853282-7B06-44C9-832E-5B50BB1AA7B1}" type="presOf" srcId="{693A5ECA-5441-4561-B55F-EA8A8C843615}" destId="{740C6A7F-C660-4851-AF2C-1C2C8C86B224}" srcOrd="0" destOrd="0" presId="urn:microsoft.com/office/officeart/2008/layout/HorizontalMultiLevelHierarchy"/>
    <dgm:cxn modelId="{5853E197-E8A2-4704-9647-3037001E4F57}" srcId="{A80EB5F3-4274-4F9F-8FE1-3F82004219BF}" destId="{1458416E-3F52-4043-8A4F-5FFBCDE6C5AF}" srcOrd="2" destOrd="0" parTransId="{C2C463EE-ADA2-4452-BCEE-068488F0DB0A}" sibTransId="{FDC88651-9E6A-43AE-B90B-FE75E504243C}"/>
    <dgm:cxn modelId="{3EE5F3D6-CECD-4614-82E9-4819B0575EDB}" type="presOf" srcId="{C3444150-75A8-48F9-8C1E-A214AEEFB6AB}" destId="{3611563E-ED76-4378-9AD9-9EBD73917EAD}" srcOrd="0" destOrd="0" presId="urn:microsoft.com/office/officeart/2008/layout/HorizontalMultiLevelHierarchy"/>
    <dgm:cxn modelId="{E878D6EB-9357-4C2E-A1E8-066158D58AA0}" type="presOf" srcId="{A80EB5F3-4274-4F9F-8FE1-3F82004219BF}" destId="{32B7CF21-560B-44B3-81C3-1DA0E1750C08}" srcOrd="0" destOrd="0" presId="urn:microsoft.com/office/officeart/2008/layout/HorizontalMultiLevelHierarchy"/>
    <dgm:cxn modelId="{526B38F0-6B49-47C3-9476-65499D54557B}" type="presOf" srcId="{667055EF-4D17-4420-A86B-4B2730FDD0CA}" destId="{C4F83B9A-D51D-4ECB-A80E-BA7F6FBFA8E3}" srcOrd="0" destOrd="0" presId="urn:microsoft.com/office/officeart/2008/layout/HorizontalMultiLevelHierarchy"/>
    <dgm:cxn modelId="{8F591785-710A-4D81-9203-EBB194185D42}" type="presOf" srcId="{C2C463EE-ADA2-4452-BCEE-068488F0DB0A}" destId="{862BA723-2037-465A-8CC3-0051760351AC}" srcOrd="0" destOrd="0" presId="urn:microsoft.com/office/officeart/2008/layout/HorizontalMultiLevelHierarchy"/>
    <dgm:cxn modelId="{5E11F934-0A1F-4269-ADC2-9B6548EF0561}" type="presOf" srcId="{394E28D7-E008-4515-9D77-0365417A62C8}" destId="{30BEC3E8-F8AB-4973-B53A-71A9941585AC}" srcOrd="0" destOrd="0" presId="urn:microsoft.com/office/officeart/2008/layout/HorizontalMultiLevelHierarchy"/>
    <dgm:cxn modelId="{B1B8ABC2-EF24-40D2-9E7F-D99BDDA4863E}" srcId="{A80EB5F3-4274-4F9F-8FE1-3F82004219BF}" destId="{394E28D7-E008-4515-9D77-0365417A62C8}" srcOrd="1" destOrd="0" parTransId="{C3444150-75A8-48F9-8C1E-A214AEEFB6AB}" sibTransId="{BCEECE5B-F702-4221-99EC-BDC97AA95315}"/>
    <dgm:cxn modelId="{D82E1722-9702-4C7B-9D49-B088F1479879}" type="presOf" srcId="{C2C463EE-ADA2-4452-BCEE-068488F0DB0A}" destId="{DB14E689-6A2B-461D-A992-CA7EA68FC7A3}" srcOrd="1" destOrd="0" presId="urn:microsoft.com/office/officeart/2008/layout/HorizontalMultiLevelHierarchy"/>
    <dgm:cxn modelId="{FA614CD1-E573-4FC5-B60A-D005F39FE369}" srcId="{693A5ECA-5441-4561-B55F-EA8A8C843615}" destId="{A80EB5F3-4274-4F9F-8FE1-3F82004219BF}" srcOrd="0" destOrd="0" parTransId="{F287617D-934B-427F-A935-6B44699BC6C1}" sibTransId="{88F7B97E-AFA0-41F1-8FE4-CD465A013634}"/>
    <dgm:cxn modelId="{67416607-0BE7-47E9-A010-10DB60A9B167}" type="presParOf" srcId="{740C6A7F-C660-4851-AF2C-1C2C8C86B224}" destId="{F750014C-BC60-4052-B84B-3E96E7BF8799}" srcOrd="0" destOrd="0" presId="urn:microsoft.com/office/officeart/2008/layout/HorizontalMultiLevelHierarchy"/>
    <dgm:cxn modelId="{BC210D50-4512-4A36-86CE-25A00ADD2B6C}" type="presParOf" srcId="{F750014C-BC60-4052-B84B-3E96E7BF8799}" destId="{32B7CF21-560B-44B3-81C3-1DA0E1750C08}" srcOrd="0" destOrd="0" presId="urn:microsoft.com/office/officeart/2008/layout/HorizontalMultiLevelHierarchy"/>
    <dgm:cxn modelId="{CE51DA44-0A4D-4C0F-92B5-BB509CBA2D8E}" type="presParOf" srcId="{F750014C-BC60-4052-B84B-3E96E7BF8799}" destId="{F226F222-5873-4A0C-AE5C-85C12E602858}" srcOrd="1" destOrd="0" presId="urn:microsoft.com/office/officeart/2008/layout/HorizontalMultiLevelHierarchy"/>
    <dgm:cxn modelId="{4B4E5B48-65E2-454A-B0DF-B24239DAC963}" type="presParOf" srcId="{F226F222-5873-4A0C-AE5C-85C12E602858}" destId="{D15E3695-D36B-45D5-9C47-D1F9A4DC930F}" srcOrd="0" destOrd="0" presId="urn:microsoft.com/office/officeart/2008/layout/HorizontalMultiLevelHierarchy"/>
    <dgm:cxn modelId="{DC4C79B5-96CE-4D3B-92B0-0A4C6880E688}" type="presParOf" srcId="{D15E3695-D36B-45D5-9C47-D1F9A4DC930F}" destId="{1E017058-E1DE-4EB1-86B2-BE835A83CDEE}" srcOrd="0" destOrd="0" presId="urn:microsoft.com/office/officeart/2008/layout/HorizontalMultiLevelHierarchy"/>
    <dgm:cxn modelId="{C1F102A0-0F1D-480C-B0E2-E8EF9DD65BC8}" type="presParOf" srcId="{F226F222-5873-4A0C-AE5C-85C12E602858}" destId="{83A0784F-966A-40BD-873C-10D686C31846}" srcOrd="1" destOrd="0" presId="urn:microsoft.com/office/officeart/2008/layout/HorizontalMultiLevelHierarchy"/>
    <dgm:cxn modelId="{F54D324B-7D7C-4DE8-9204-BB8C8821A31E}" type="presParOf" srcId="{83A0784F-966A-40BD-873C-10D686C31846}" destId="{C4F83B9A-D51D-4ECB-A80E-BA7F6FBFA8E3}" srcOrd="0" destOrd="0" presId="urn:microsoft.com/office/officeart/2008/layout/HorizontalMultiLevelHierarchy"/>
    <dgm:cxn modelId="{A4D1049C-AA72-4B48-8425-BC4330B3DA0D}" type="presParOf" srcId="{83A0784F-966A-40BD-873C-10D686C31846}" destId="{13237666-51C5-4E5C-8992-1B8A1B7B5DBA}" srcOrd="1" destOrd="0" presId="urn:microsoft.com/office/officeart/2008/layout/HorizontalMultiLevelHierarchy"/>
    <dgm:cxn modelId="{91A69668-BA7E-4C08-8433-3C78C36AB96C}" type="presParOf" srcId="{F226F222-5873-4A0C-AE5C-85C12E602858}" destId="{3611563E-ED76-4378-9AD9-9EBD73917EAD}" srcOrd="2" destOrd="0" presId="urn:microsoft.com/office/officeart/2008/layout/HorizontalMultiLevelHierarchy"/>
    <dgm:cxn modelId="{6657D97B-1341-45F1-8658-E2AC1FBC9447}" type="presParOf" srcId="{3611563E-ED76-4378-9AD9-9EBD73917EAD}" destId="{D4C6BAB4-8FC4-4F6F-8794-05BD2931FFDB}" srcOrd="0" destOrd="0" presId="urn:microsoft.com/office/officeart/2008/layout/HorizontalMultiLevelHierarchy"/>
    <dgm:cxn modelId="{F9305E2B-ED4F-42AB-A34E-AE399242177D}" type="presParOf" srcId="{F226F222-5873-4A0C-AE5C-85C12E602858}" destId="{08DEBEDA-6BEC-435C-8B4E-269822196830}" srcOrd="3" destOrd="0" presId="urn:microsoft.com/office/officeart/2008/layout/HorizontalMultiLevelHierarchy"/>
    <dgm:cxn modelId="{BC4E1E1C-ABA8-4A71-B4A4-61EDBFBA836D}" type="presParOf" srcId="{08DEBEDA-6BEC-435C-8B4E-269822196830}" destId="{30BEC3E8-F8AB-4973-B53A-71A9941585AC}" srcOrd="0" destOrd="0" presId="urn:microsoft.com/office/officeart/2008/layout/HorizontalMultiLevelHierarchy"/>
    <dgm:cxn modelId="{A12CA436-5CE2-4693-9D05-43D02DB1FB55}" type="presParOf" srcId="{08DEBEDA-6BEC-435C-8B4E-269822196830}" destId="{8732D700-4C1B-4222-8E78-642DA9E6C9BA}" srcOrd="1" destOrd="0" presId="urn:microsoft.com/office/officeart/2008/layout/HorizontalMultiLevelHierarchy"/>
    <dgm:cxn modelId="{299A737E-4634-4800-BD4A-A862F394B357}" type="presParOf" srcId="{F226F222-5873-4A0C-AE5C-85C12E602858}" destId="{862BA723-2037-465A-8CC3-0051760351AC}" srcOrd="4" destOrd="0" presId="urn:microsoft.com/office/officeart/2008/layout/HorizontalMultiLevelHierarchy"/>
    <dgm:cxn modelId="{38E0ACBA-B801-4085-9294-F1869064D849}" type="presParOf" srcId="{862BA723-2037-465A-8CC3-0051760351AC}" destId="{DB14E689-6A2B-461D-A992-CA7EA68FC7A3}" srcOrd="0" destOrd="0" presId="urn:microsoft.com/office/officeart/2008/layout/HorizontalMultiLevelHierarchy"/>
    <dgm:cxn modelId="{D4333424-E12D-4886-85C0-89980F73577C}" type="presParOf" srcId="{F226F222-5873-4A0C-AE5C-85C12E602858}" destId="{8660A96E-8052-4613-B329-69BCB5CFDB7B}" srcOrd="5" destOrd="0" presId="urn:microsoft.com/office/officeart/2008/layout/HorizontalMultiLevelHierarchy"/>
    <dgm:cxn modelId="{E1EAC3EC-E1F4-4A02-BE61-280DB6B156FC}" type="presParOf" srcId="{8660A96E-8052-4613-B329-69BCB5CFDB7B}" destId="{8D84E9E0-4BF1-4C57-B6E5-360BB8658BF0}" srcOrd="0" destOrd="0" presId="urn:microsoft.com/office/officeart/2008/layout/HorizontalMultiLevelHierarchy"/>
    <dgm:cxn modelId="{9F01272B-D73D-44B1-B09F-084ED693E5D1}" type="presParOf" srcId="{8660A96E-8052-4613-B329-69BCB5CFDB7B}" destId="{5852B8D6-22A3-4A78-AB45-83AD9A4FD74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FF403B-72E1-4A0B-BFA6-74C741BD4AF2}" type="doc">
      <dgm:prSet loTypeId="urn:microsoft.com/office/officeart/2005/8/layout/process1" loCatId="process" qsTypeId="urn:microsoft.com/office/officeart/2005/8/quickstyle/3d7" qsCatId="3D" csTypeId="urn:microsoft.com/office/officeart/2005/8/colors/accent2_1" csCatId="accent2" phldr="1"/>
      <dgm:spPr/>
    </dgm:pt>
    <dgm:pt modelId="{61545269-1336-4FA4-A73C-E3FAFBE073A2}">
      <dgm:prSet phldrT="[Текст]"/>
      <dgm:spPr/>
      <dgm:t>
        <a:bodyPr/>
        <a:lstStyle/>
        <a:p>
          <a:r>
            <a:rPr lang="ru-RU" dirty="0" smtClean="0"/>
            <a:t>по результатам ГИА-9 в этом году  выпускники малокомплектной основной школы демонстрируют одни из лучших результатов в районе по обязательным предмета</a:t>
          </a:r>
          <a:endParaRPr lang="ru-RU" dirty="0"/>
        </a:p>
      </dgm:t>
    </dgm:pt>
    <dgm:pt modelId="{13A65F4C-0A66-4B7F-889B-236947833CE4}" type="parTrans" cxnId="{804E7A56-F11F-4114-8092-4350DE49D294}">
      <dgm:prSet/>
      <dgm:spPr/>
      <dgm:t>
        <a:bodyPr/>
        <a:lstStyle/>
        <a:p>
          <a:endParaRPr lang="ru-RU"/>
        </a:p>
      </dgm:t>
    </dgm:pt>
    <dgm:pt modelId="{2BA6F3FD-2972-4ADC-9C8C-8423E9C2BBE0}" type="sibTrans" cxnId="{804E7A56-F11F-4114-8092-4350DE49D294}">
      <dgm:prSet/>
      <dgm:spPr/>
      <dgm:t>
        <a:bodyPr/>
        <a:lstStyle/>
        <a:p>
          <a:endParaRPr lang="ru-RU"/>
        </a:p>
      </dgm:t>
    </dgm:pt>
    <dgm:pt modelId="{A14D5A43-718D-4F1D-A8CD-F49C3644294F}">
      <dgm:prSet/>
      <dgm:spPr/>
      <dgm:t>
        <a:bodyPr/>
        <a:lstStyle/>
        <a:p>
          <a:r>
            <a:rPr lang="ru-RU" dirty="0" smtClean="0"/>
            <a:t>в Большелуковской основной школе  средний балл по русскому языку выше районного показателя (46)  -  учитель Батурина Марина Викторовна</a:t>
          </a:r>
          <a:endParaRPr lang="ru-RU" dirty="0"/>
        </a:p>
      </dgm:t>
    </dgm:pt>
    <dgm:pt modelId="{EBDAB48B-E400-4F8C-A052-92C5FA86E4AC}" type="parTrans" cxnId="{9921A300-EC9D-45F1-AB0B-2C45D1FE610A}">
      <dgm:prSet/>
      <dgm:spPr/>
      <dgm:t>
        <a:bodyPr/>
        <a:lstStyle/>
        <a:p>
          <a:endParaRPr lang="ru-RU"/>
        </a:p>
      </dgm:t>
    </dgm:pt>
    <dgm:pt modelId="{A6331A2B-7380-487F-B589-84DEA1B7C93E}" type="sibTrans" cxnId="{9921A300-EC9D-45F1-AB0B-2C45D1FE610A}">
      <dgm:prSet/>
      <dgm:spPr/>
      <dgm:t>
        <a:bodyPr/>
        <a:lstStyle/>
        <a:p>
          <a:endParaRPr lang="ru-RU"/>
        </a:p>
      </dgm:t>
    </dgm:pt>
    <dgm:pt modelId="{537EC451-F8BC-41AE-9D45-1997E559CBCB}">
      <dgm:prSet/>
      <dgm:spPr/>
      <dgm:t>
        <a:bodyPr/>
        <a:lstStyle/>
        <a:p>
          <a:r>
            <a:rPr lang="ru-RU" dirty="0" smtClean="0"/>
            <a:t>у учителя  </a:t>
          </a:r>
          <a:r>
            <a:rPr lang="ru-RU" dirty="0" err="1" smtClean="0"/>
            <a:t>Сергазиновой</a:t>
          </a:r>
          <a:r>
            <a:rPr lang="ru-RU" dirty="0" smtClean="0"/>
            <a:t> Гульнары Николаевны средний балл в выпускном 9 классе составил 3,7, что на 0,2 выше показателя области</a:t>
          </a:r>
          <a:endParaRPr lang="ru-RU" dirty="0"/>
        </a:p>
      </dgm:t>
    </dgm:pt>
    <dgm:pt modelId="{A2A43A2E-8C0D-457E-B786-7AF6D4E86A2C}" type="parTrans" cxnId="{6AA3A727-9D73-426A-ACDD-8003BCF7B1A0}">
      <dgm:prSet/>
      <dgm:spPr/>
      <dgm:t>
        <a:bodyPr/>
        <a:lstStyle/>
        <a:p>
          <a:endParaRPr lang="ru-RU"/>
        </a:p>
      </dgm:t>
    </dgm:pt>
    <dgm:pt modelId="{8E44A03D-CBEE-4358-861B-5D29B6A870AF}" type="sibTrans" cxnId="{6AA3A727-9D73-426A-ACDD-8003BCF7B1A0}">
      <dgm:prSet/>
      <dgm:spPr/>
      <dgm:t>
        <a:bodyPr/>
        <a:lstStyle/>
        <a:p>
          <a:endParaRPr lang="ru-RU"/>
        </a:p>
      </dgm:t>
    </dgm:pt>
    <dgm:pt modelId="{E38395AA-449A-4C82-AB40-9DD71A689E6C}" type="pres">
      <dgm:prSet presAssocID="{D6FF403B-72E1-4A0B-BFA6-74C741BD4AF2}" presName="Name0" presStyleCnt="0">
        <dgm:presLayoutVars>
          <dgm:dir/>
          <dgm:resizeHandles val="exact"/>
        </dgm:presLayoutVars>
      </dgm:prSet>
      <dgm:spPr/>
    </dgm:pt>
    <dgm:pt modelId="{D425DFF7-1683-41EC-B0AB-DEF11202B2AA}" type="pres">
      <dgm:prSet presAssocID="{61545269-1336-4FA4-A73C-E3FAFBE073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DE100-285E-475F-8D6A-DCA58E473D92}" type="pres">
      <dgm:prSet presAssocID="{2BA6F3FD-2972-4ADC-9C8C-8423E9C2BBE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053423B-7D83-4024-A9F7-AC9D9AE3E753}" type="pres">
      <dgm:prSet presAssocID="{2BA6F3FD-2972-4ADC-9C8C-8423E9C2BBE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4B6BCFF-F1FE-4F07-84E9-77804286362A}" type="pres">
      <dgm:prSet presAssocID="{A14D5A43-718D-4F1D-A8CD-F49C3644294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F02525-AD75-4556-9666-7607EEA13DE8}" type="pres">
      <dgm:prSet presAssocID="{A6331A2B-7380-487F-B589-84DEA1B7C93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6038021-AE1C-4A52-9A66-7C2FD88676DE}" type="pres">
      <dgm:prSet presAssocID="{A6331A2B-7380-487F-B589-84DEA1B7C93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78CDF00-9E5F-4BCF-B61E-B2B65767596A}" type="pres">
      <dgm:prSet presAssocID="{537EC451-F8BC-41AE-9D45-1997E559CBC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1A300-EC9D-45F1-AB0B-2C45D1FE610A}" srcId="{D6FF403B-72E1-4A0B-BFA6-74C741BD4AF2}" destId="{A14D5A43-718D-4F1D-A8CD-F49C3644294F}" srcOrd="1" destOrd="0" parTransId="{EBDAB48B-E400-4F8C-A052-92C5FA86E4AC}" sibTransId="{A6331A2B-7380-487F-B589-84DEA1B7C93E}"/>
    <dgm:cxn modelId="{3C89785B-178B-4AF1-B398-D4330610EB2D}" type="presOf" srcId="{A14D5A43-718D-4F1D-A8CD-F49C3644294F}" destId="{44B6BCFF-F1FE-4F07-84E9-77804286362A}" srcOrd="0" destOrd="0" presId="urn:microsoft.com/office/officeart/2005/8/layout/process1"/>
    <dgm:cxn modelId="{A09D73F6-AF61-4100-AB0D-F196432D02C2}" type="presOf" srcId="{D6FF403B-72E1-4A0B-BFA6-74C741BD4AF2}" destId="{E38395AA-449A-4C82-AB40-9DD71A689E6C}" srcOrd="0" destOrd="0" presId="urn:microsoft.com/office/officeart/2005/8/layout/process1"/>
    <dgm:cxn modelId="{2C2B2837-1592-4DF3-9124-56C95E3F2182}" type="presOf" srcId="{A6331A2B-7380-487F-B589-84DEA1B7C93E}" destId="{46038021-AE1C-4A52-9A66-7C2FD88676DE}" srcOrd="1" destOrd="0" presId="urn:microsoft.com/office/officeart/2005/8/layout/process1"/>
    <dgm:cxn modelId="{B1ACC8F0-949A-451B-9118-D3AB6E92F466}" type="presOf" srcId="{A6331A2B-7380-487F-B589-84DEA1B7C93E}" destId="{3DF02525-AD75-4556-9666-7607EEA13DE8}" srcOrd="0" destOrd="0" presId="urn:microsoft.com/office/officeart/2005/8/layout/process1"/>
    <dgm:cxn modelId="{F4691A5E-BFC3-40EC-8BDA-25BFEE8A84AE}" type="presOf" srcId="{61545269-1336-4FA4-A73C-E3FAFBE073A2}" destId="{D425DFF7-1683-41EC-B0AB-DEF11202B2AA}" srcOrd="0" destOrd="0" presId="urn:microsoft.com/office/officeart/2005/8/layout/process1"/>
    <dgm:cxn modelId="{6AA3A727-9D73-426A-ACDD-8003BCF7B1A0}" srcId="{D6FF403B-72E1-4A0B-BFA6-74C741BD4AF2}" destId="{537EC451-F8BC-41AE-9D45-1997E559CBCB}" srcOrd="2" destOrd="0" parTransId="{A2A43A2E-8C0D-457E-B786-7AF6D4E86A2C}" sibTransId="{8E44A03D-CBEE-4358-861B-5D29B6A870AF}"/>
    <dgm:cxn modelId="{AFA37F2D-A30A-4CE0-A44F-37CB5A90FEEB}" type="presOf" srcId="{2BA6F3FD-2972-4ADC-9C8C-8423E9C2BBE0}" destId="{80CDE100-285E-475F-8D6A-DCA58E473D92}" srcOrd="0" destOrd="0" presId="urn:microsoft.com/office/officeart/2005/8/layout/process1"/>
    <dgm:cxn modelId="{804E7A56-F11F-4114-8092-4350DE49D294}" srcId="{D6FF403B-72E1-4A0B-BFA6-74C741BD4AF2}" destId="{61545269-1336-4FA4-A73C-E3FAFBE073A2}" srcOrd="0" destOrd="0" parTransId="{13A65F4C-0A66-4B7F-889B-236947833CE4}" sibTransId="{2BA6F3FD-2972-4ADC-9C8C-8423E9C2BBE0}"/>
    <dgm:cxn modelId="{2B6CBD1F-0C9B-4672-A0ED-C0A6F692C068}" type="presOf" srcId="{2BA6F3FD-2972-4ADC-9C8C-8423E9C2BBE0}" destId="{4053423B-7D83-4024-A9F7-AC9D9AE3E753}" srcOrd="1" destOrd="0" presId="urn:microsoft.com/office/officeart/2005/8/layout/process1"/>
    <dgm:cxn modelId="{CF2C9B1A-E89E-4FED-AB3A-428DBD2C85EB}" type="presOf" srcId="{537EC451-F8BC-41AE-9D45-1997E559CBCB}" destId="{678CDF00-9E5F-4BCF-B61E-B2B65767596A}" srcOrd="0" destOrd="0" presId="urn:microsoft.com/office/officeart/2005/8/layout/process1"/>
    <dgm:cxn modelId="{CF624562-C20C-4C8E-A2A8-5000F494FC14}" type="presParOf" srcId="{E38395AA-449A-4C82-AB40-9DD71A689E6C}" destId="{D425DFF7-1683-41EC-B0AB-DEF11202B2AA}" srcOrd="0" destOrd="0" presId="urn:microsoft.com/office/officeart/2005/8/layout/process1"/>
    <dgm:cxn modelId="{1AB918C7-A0B6-4788-8357-70EAC80A2528}" type="presParOf" srcId="{E38395AA-449A-4C82-AB40-9DD71A689E6C}" destId="{80CDE100-285E-475F-8D6A-DCA58E473D92}" srcOrd="1" destOrd="0" presId="urn:microsoft.com/office/officeart/2005/8/layout/process1"/>
    <dgm:cxn modelId="{90E5D449-70B2-4ABD-8604-673DC42FDFCC}" type="presParOf" srcId="{80CDE100-285E-475F-8D6A-DCA58E473D92}" destId="{4053423B-7D83-4024-A9F7-AC9D9AE3E753}" srcOrd="0" destOrd="0" presId="urn:microsoft.com/office/officeart/2005/8/layout/process1"/>
    <dgm:cxn modelId="{858302A9-9415-4D41-8320-A819F35404E5}" type="presParOf" srcId="{E38395AA-449A-4C82-AB40-9DD71A689E6C}" destId="{44B6BCFF-F1FE-4F07-84E9-77804286362A}" srcOrd="2" destOrd="0" presId="urn:microsoft.com/office/officeart/2005/8/layout/process1"/>
    <dgm:cxn modelId="{99508049-516A-405D-A0ED-00B5FCA3B8B5}" type="presParOf" srcId="{E38395AA-449A-4C82-AB40-9DD71A689E6C}" destId="{3DF02525-AD75-4556-9666-7607EEA13DE8}" srcOrd="3" destOrd="0" presId="urn:microsoft.com/office/officeart/2005/8/layout/process1"/>
    <dgm:cxn modelId="{E927E76E-FF8A-41FD-A152-83306232B800}" type="presParOf" srcId="{3DF02525-AD75-4556-9666-7607EEA13DE8}" destId="{46038021-AE1C-4A52-9A66-7C2FD88676DE}" srcOrd="0" destOrd="0" presId="urn:microsoft.com/office/officeart/2005/8/layout/process1"/>
    <dgm:cxn modelId="{61C99942-ABA7-4A6D-8712-C53E2C27DBCB}" type="presParOf" srcId="{E38395AA-449A-4C82-AB40-9DD71A689E6C}" destId="{678CDF00-9E5F-4BCF-B61E-B2B65767596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3A5ECA-5441-4561-B55F-EA8A8C843615}" type="doc">
      <dgm:prSet loTypeId="urn:microsoft.com/office/officeart/2008/layout/HorizontalMultiLevelHierarchy" loCatId="hierarchy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80EB5F3-4274-4F9F-8FE1-3F82004219BF}">
      <dgm:prSet phldrT="[Текст]"/>
      <dgm:spPr/>
      <dgm:t>
        <a:bodyPr/>
        <a:lstStyle/>
        <a:p>
          <a:r>
            <a:rPr lang="ru-RU" dirty="0" smtClean="0"/>
            <a:t>ЕГЭ-2016</a:t>
          </a:r>
          <a:endParaRPr lang="ru-RU" dirty="0"/>
        </a:p>
      </dgm:t>
    </dgm:pt>
    <dgm:pt modelId="{F287617D-934B-427F-A935-6B44699BC6C1}" type="parTrans" cxnId="{FA614CD1-E573-4FC5-B60A-D005F39FE369}">
      <dgm:prSet/>
      <dgm:spPr/>
      <dgm:t>
        <a:bodyPr/>
        <a:lstStyle/>
        <a:p>
          <a:endParaRPr lang="ru-RU"/>
        </a:p>
      </dgm:t>
    </dgm:pt>
    <dgm:pt modelId="{88F7B97E-AFA0-41F1-8FE4-CD465A013634}" type="sibTrans" cxnId="{FA614CD1-E573-4FC5-B60A-D005F39FE369}">
      <dgm:prSet/>
      <dgm:spPr/>
      <dgm:t>
        <a:bodyPr/>
        <a:lstStyle/>
        <a:p>
          <a:endParaRPr lang="ru-RU"/>
        </a:p>
      </dgm:t>
    </dgm:pt>
    <dgm:pt modelId="{3642A8AD-463D-41D0-B115-8785B721EFA3}">
      <dgm:prSet phldrT="[Текст]" custT="1"/>
      <dgm:spPr/>
      <dgm:t>
        <a:bodyPr/>
        <a:lstStyle/>
        <a:p>
          <a:r>
            <a:rPr lang="ru-RU" sz="2000" b="1" smtClean="0">
              <a:latin typeface="Arial Narrow" pitchFamily="34" charset="0"/>
            </a:rPr>
            <a:t>Аттестат о среднем общем образовании получили 102 выпускника (97,1%).</a:t>
          </a:r>
          <a:endParaRPr lang="ru-RU" sz="2000" b="1" dirty="0">
            <a:latin typeface="Arial Narrow" pitchFamily="34" charset="0"/>
          </a:endParaRPr>
        </a:p>
      </dgm:t>
    </dgm:pt>
    <dgm:pt modelId="{1EC75891-9FB4-4E06-88CC-7B95A22330A0}" type="parTrans" cxnId="{44AD4B78-2C7D-4D0B-A971-5EA5FC10C6F7}">
      <dgm:prSet/>
      <dgm:spPr/>
      <dgm:t>
        <a:bodyPr/>
        <a:lstStyle/>
        <a:p>
          <a:endParaRPr lang="ru-RU"/>
        </a:p>
      </dgm:t>
    </dgm:pt>
    <dgm:pt modelId="{13BBB24B-5CF9-451D-BD8E-45E1DA6EDF10}" type="sibTrans" cxnId="{44AD4B78-2C7D-4D0B-A971-5EA5FC10C6F7}">
      <dgm:prSet/>
      <dgm:spPr/>
      <dgm:t>
        <a:bodyPr/>
        <a:lstStyle/>
        <a:p>
          <a:endParaRPr lang="ru-RU"/>
        </a:p>
      </dgm:t>
    </dgm:pt>
    <dgm:pt modelId="{03A29D20-BC49-48EB-AB75-51A84B1B5780}">
      <dgm:prSet phldrT="[Текст]" custT="1"/>
      <dgm:spPr/>
      <dgm:t>
        <a:bodyPr/>
        <a:lstStyle/>
        <a:p>
          <a:r>
            <a:rPr lang="ru-RU" sz="2000" b="1" dirty="0" smtClean="0">
              <a:latin typeface="Arial Narrow" pitchFamily="34" charset="0"/>
            </a:rPr>
            <a:t>2 выпускника, не прошли ГИА</a:t>
          </a:r>
          <a:endParaRPr lang="ru-RU" sz="2000" b="1" dirty="0">
            <a:latin typeface="Arial Narrow" pitchFamily="34" charset="0"/>
          </a:endParaRPr>
        </a:p>
      </dgm:t>
    </dgm:pt>
    <dgm:pt modelId="{E353C18A-E5B9-49D4-8B8F-1170F843EEDD}" type="parTrans" cxnId="{4481F7FA-D0DD-4D58-86D4-D34CAEFAFE59}">
      <dgm:prSet/>
      <dgm:spPr/>
      <dgm:t>
        <a:bodyPr/>
        <a:lstStyle/>
        <a:p>
          <a:endParaRPr lang="ru-RU"/>
        </a:p>
      </dgm:t>
    </dgm:pt>
    <dgm:pt modelId="{02C5DE12-E4F5-4956-8CDB-AC982C28C184}" type="sibTrans" cxnId="{4481F7FA-D0DD-4D58-86D4-D34CAEFAFE59}">
      <dgm:prSet/>
      <dgm:spPr/>
      <dgm:t>
        <a:bodyPr/>
        <a:lstStyle/>
        <a:p>
          <a:endParaRPr lang="ru-RU"/>
        </a:p>
      </dgm:t>
    </dgm:pt>
    <dgm:pt modelId="{277BB497-1A71-4A13-BA21-030B87787C27}">
      <dgm:prSet phldrT="[Текст]" custT="1"/>
      <dgm:spPr/>
      <dgm:t>
        <a:bodyPr/>
        <a:lstStyle/>
        <a:p>
          <a:pPr algn="just"/>
          <a:r>
            <a:rPr lang="ru-RU" sz="1800" b="1" dirty="0" smtClean="0">
              <a:latin typeface="Arial Narrow" pitchFamily="34" charset="0"/>
            </a:rPr>
            <a:t>Сред. балл по рус. языку и</a:t>
          </a:r>
          <a:r>
            <a:rPr lang="en-US" sz="1800" b="1" dirty="0" smtClean="0">
              <a:latin typeface="Arial Narrow" pitchFamily="34" charset="0"/>
            </a:rPr>
            <a:t> </a:t>
          </a:r>
          <a:r>
            <a:rPr lang="ru-RU" sz="1800" b="1" dirty="0" smtClean="0">
              <a:latin typeface="Arial Narrow" pitchFamily="34" charset="0"/>
            </a:rPr>
            <a:t>математике проф.</a:t>
          </a:r>
          <a:r>
            <a:rPr lang="en-US" sz="1800" b="1" dirty="0" smtClean="0">
              <a:latin typeface="Arial Narrow" pitchFamily="34" charset="0"/>
            </a:rPr>
            <a:t> </a:t>
          </a:r>
          <a:r>
            <a:rPr lang="ru-RU" sz="1800" b="1" dirty="0" smtClean="0">
              <a:latin typeface="Arial Narrow" pitchFamily="34" charset="0"/>
            </a:rPr>
            <a:t>уровня по НСО  в 2016 г.</a:t>
          </a:r>
          <a:r>
            <a:rPr lang="en-US" sz="1800" b="1" dirty="0" smtClean="0">
              <a:latin typeface="Arial Narrow" pitchFamily="34" charset="0"/>
            </a:rPr>
            <a:t> </a:t>
          </a:r>
          <a:r>
            <a:rPr lang="ru-RU" sz="1800" b="1" dirty="0" smtClean="0">
              <a:latin typeface="Arial Narrow" pitchFamily="34" charset="0"/>
            </a:rPr>
            <a:t>составил </a:t>
          </a:r>
          <a:r>
            <a:rPr lang="ru-RU" sz="1800" b="1" dirty="0" smtClean="0">
              <a:solidFill>
                <a:srgbClr val="FF0000"/>
              </a:solidFill>
              <a:latin typeface="Arial Narrow" pitchFamily="34" charset="0"/>
            </a:rPr>
            <a:t>66,3</a:t>
          </a:r>
          <a:r>
            <a:rPr lang="ru-RU" sz="1800" b="1" dirty="0" smtClean="0">
              <a:latin typeface="Arial Narrow" pitchFamily="34" charset="0"/>
            </a:rPr>
            <a:t> и </a:t>
          </a:r>
          <a:r>
            <a:rPr lang="ru-RU" sz="1800" b="1" dirty="0" smtClean="0">
              <a:solidFill>
                <a:srgbClr val="FF0000"/>
              </a:solidFill>
              <a:latin typeface="Arial Narrow" pitchFamily="34" charset="0"/>
            </a:rPr>
            <a:t>47,9</a:t>
          </a:r>
          <a:r>
            <a:rPr lang="ru-RU" sz="1800" b="1" dirty="0" smtClean="0">
              <a:latin typeface="Arial Narrow" pitchFamily="34" charset="0"/>
            </a:rPr>
            <a:t> балла,  в районе показатели – </a:t>
          </a:r>
          <a:r>
            <a:rPr lang="ru-RU" sz="1800" b="1" dirty="0" smtClean="0">
              <a:solidFill>
                <a:srgbClr val="FF0000"/>
              </a:solidFill>
              <a:latin typeface="Arial Narrow" pitchFamily="34" charset="0"/>
            </a:rPr>
            <a:t>59,7 и 41 балл.</a:t>
          </a:r>
          <a:endParaRPr lang="ru-RU" sz="2000" dirty="0">
            <a:solidFill>
              <a:srgbClr val="FF0000"/>
            </a:solidFill>
            <a:latin typeface="+mj-lt"/>
          </a:endParaRPr>
        </a:p>
      </dgm:t>
    </dgm:pt>
    <dgm:pt modelId="{A74BE1BB-6E2E-42B6-9CA6-5AE3A944F8FB}" type="sibTrans" cxnId="{59044B50-191C-4DAA-A1B6-E9026A36DCA5}">
      <dgm:prSet/>
      <dgm:spPr/>
      <dgm:t>
        <a:bodyPr/>
        <a:lstStyle/>
        <a:p>
          <a:endParaRPr lang="ru-RU"/>
        </a:p>
      </dgm:t>
    </dgm:pt>
    <dgm:pt modelId="{C0562CCF-CD25-4FB8-B3BD-DA808B61B655}" type="parTrans" cxnId="{59044B50-191C-4DAA-A1B6-E9026A36DCA5}">
      <dgm:prSet/>
      <dgm:spPr/>
      <dgm:t>
        <a:bodyPr/>
        <a:lstStyle/>
        <a:p>
          <a:endParaRPr lang="ru-RU"/>
        </a:p>
      </dgm:t>
    </dgm:pt>
    <dgm:pt modelId="{740C6A7F-C660-4851-AF2C-1C2C8C86B224}" type="pres">
      <dgm:prSet presAssocID="{693A5ECA-5441-4561-B55F-EA8A8C84361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50014C-BC60-4052-B84B-3E96E7BF8799}" type="pres">
      <dgm:prSet presAssocID="{A80EB5F3-4274-4F9F-8FE1-3F82004219BF}" presName="root1" presStyleCnt="0"/>
      <dgm:spPr/>
      <dgm:t>
        <a:bodyPr/>
        <a:lstStyle/>
        <a:p>
          <a:endParaRPr lang="ru-RU"/>
        </a:p>
      </dgm:t>
    </dgm:pt>
    <dgm:pt modelId="{32B7CF21-560B-44B3-81C3-1DA0E1750C08}" type="pres">
      <dgm:prSet presAssocID="{A80EB5F3-4274-4F9F-8FE1-3F82004219BF}" presName="LevelOneTextNode" presStyleLbl="node0" presStyleIdx="0" presStyleCnt="1" custLinFactNeighborX="-71932" custLinFactNeighborY="2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26F222-5873-4A0C-AE5C-85C12E602858}" type="pres">
      <dgm:prSet presAssocID="{A80EB5F3-4274-4F9F-8FE1-3F82004219BF}" presName="level2hierChild" presStyleCnt="0"/>
      <dgm:spPr/>
      <dgm:t>
        <a:bodyPr/>
        <a:lstStyle/>
        <a:p>
          <a:endParaRPr lang="ru-RU"/>
        </a:p>
      </dgm:t>
    </dgm:pt>
    <dgm:pt modelId="{3AD6A70A-946B-4BF3-AA72-5A899743CCEF}" type="pres">
      <dgm:prSet presAssocID="{1EC75891-9FB4-4E06-88CC-7B95A22330A0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E6DBD81-F3D3-4085-B0DE-B2CF6363E1AE}" type="pres">
      <dgm:prSet presAssocID="{1EC75891-9FB4-4E06-88CC-7B95A22330A0}" presName="connTx" presStyleLbl="parChTrans1D2" presStyleIdx="0" presStyleCnt="3"/>
      <dgm:spPr/>
      <dgm:t>
        <a:bodyPr/>
        <a:lstStyle/>
        <a:p>
          <a:endParaRPr lang="ru-RU"/>
        </a:p>
      </dgm:t>
    </dgm:pt>
    <dgm:pt modelId="{37FB7F3F-5684-433D-9C86-ED8A6F78F413}" type="pres">
      <dgm:prSet presAssocID="{3642A8AD-463D-41D0-B115-8785B721EFA3}" presName="root2" presStyleCnt="0"/>
      <dgm:spPr/>
      <dgm:t>
        <a:bodyPr/>
        <a:lstStyle/>
        <a:p>
          <a:endParaRPr lang="ru-RU"/>
        </a:p>
      </dgm:t>
    </dgm:pt>
    <dgm:pt modelId="{1EC897C4-C858-47D8-B3BB-9D1157AEA3D6}" type="pres">
      <dgm:prSet presAssocID="{3642A8AD-463D-41D0-B115-8785B721EFA3}" presName="LevelTwoTextNode" presStyleLbl="node2" presStyleIdx="0" presStyleCnt="3" custScaleX="171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BA2FE0-5709-43E0-A5F1-F272EA2142A6}" type="pres">
      <dgm:prSet presAssocID="{3642A8AD-463D-41D0-B115-8785B721EFA3}" presName="level3hierChild" presStyleCnt="0"/>
      <dgm:spPr/>
      <dgm:t>
        <a:bodyPr/>
        <a:lstStyle/>
        <a:p>
          <a:endParaRPr lang="ru-RU"/>
        </a:p>
      </dgm:t>
    </dgm:pt>
    <dgm:pt modelId="{220C9DAB-3454-4882-A7BB-949EC663DD95}" type="pres">
      <dgm:prSet presAssocID="{E353C18A-E5B9-49D4-8B8F-1170F843EE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577B062-9D58-477E-8A43-6F8FFF6661A6}" type="pres">
      <dgm:prSet presAssocID="{E353C18A-E5B9-49D4-8B8F-1170F843EE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6EABE773-B159-40CA-88AD-F1D2C4157232}" type="pres">
      <dgm:prSet presAssocID="{03A29D20-BC49-48EB-AB75-51A84B1B5780}" presName="root2" presStyleCnt="0"/>
      <dgm:spPr/>
      <dgm:t>
        <a:bodyPr/>
        <a:lstStyle/>
        <a:p>
          <a:endParaRPr lang="ru-RU"/>
        </a:p>
      </dgm:t>
    </dgm:pt>
    <dgm:pt modelId="{76E960FF-0932-4972-AC3E-8641D36C3564}" type="pres">
      <dgm:prSet presAssocID="{03A29D20-BC49-48EB-AB75-51A84B1B5780}" presName="LevelTwoTextNode" presStyleLbl="node2" presStyleIdx="1" presStyleCnt="3" custLinFactX="11275" custLinFactNeighborX="100000" custLinFactNeighborY="30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0371F-DF75-41BC-9240-96F4BB705029}" type="pres">
      <dgm:prSet presAssocID="{03A29D20-BC49-48EB-AB75-51A84B1B5780}" presName="level3hierChild" presStyleCnt="0"/>
      <dgm:spPr/>
      <dgm:t>
        <a:bodyPr/>
        <a:lstStyle/>
        <a:p>
          <a:endParaRPr lang="ru-RU"/>
        </a:p>
      </dgm:t>
    </dgm:pt>
    <dgm:pt modelId="{C3C89D48-5ECC-47A9-8083-66367B9BB115}" type="pres">
      <dgm:prSet presAssocID="{C0562CCF-CD25-4FB8-B3BD-DA808B61B655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7CBD881-1D97-4BDB-83C8-529EE3DBD957}" type="pres">
      <dgm:prSet presAssocID="{C0562CCF-CD25-4FB8-B3BD-DA808B61B655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C357C82-A660-4C8B-B0AE-09D811AE3075}" type="pres">
      <dgm:prSet presAssocID="{277BB497-1A71-4A13-BA21-030B87787C27}" presName="root2" presStyleCnt="0"/>
      <dgm:spPr/>
      <dgm:t>
        <a:bodyPr/>
        <a:lstStyle/>
        <a:p>
          <a:endParaRPr lang="ru-RU"/>
        </a:p>
      </dgm:t>
    </dgm:pt>
    <dgm:pt modelId="{3EE243D5-18CE-4F2E-8FA2-FCF0DFC2DE29}" type="pres">
      <dgm:prSet presAssocID="{277BB497-1A71-4A13-BA21-030B87787C27}" presName="LevelTwoTextNode" presStyleLbl="node2" presStyleIdx="2" presStyleCnt="3" custLinFactNeighborX="43741" custLinFactNeighborY="82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F61C3A-50C0-4E41-9217-10CB2623E550}" type="pres">
      <dgm:prSet presAssocID="{277BB497-1A71-4A13-BA21-030B87787C27}" presName="level3hierChild" presStyleCnt="0"/>
      <dgm:spPr/>
      <dgm:t>
        <a:bodyPr/>
        <a:lstStyle/>
        <a:p>
          <a:endParaRPr lang="ru-RU"/>
        </a:p>
      </dgm:t>
    </dgm:pt>
  </dgm:ptLst>
  <dgm:cxnLst>
    <dgm:cxn modelId="{1CF6036A-9BFC-45E7-BAFD-B66597C0BB08}" type="presOf" srcId="{693A5ECA-5441-4561-B55F-EA8A8C843615}" destId="{740C6A7F-C660-4851-AF2C-1C2C8C86B224}" srcOrd="0" destOrd="0" presId="urn:microsoft.com/office/officeart/2008/layout/HorizontalMultiLevelHierarchy"/>
    <dgm:cxn modelId="{7C56DB8C-1516-456A-B94E-61E00453496A}" type="presOf" srcId="{3642A8AD-463D-41D0-B115-8785B721EFA3}" destId="{1EC897C4-C858-47D8-B3BB-9D1157AEA3D6}" srcOrd="0" destOrd="0" presId="urn:microsoft.com/office/officeart/2008/layout/HorizontalMultiLevelHierarchy"/>
    <dgm:cxn modelId="{CFBD0158-F6CE-461E-8425-5EF40F00F12C}" type="presOf" srcId="{E353C18A-E5B9-49D4-8B8F-1170F843EEDD}" destId="{220C9DAB-3454-4882-A7BB-949EC663DD95}" srcOrd="0" destOrd="0" presId="urn:microsoft.com/office/officeart/2008/layout/HorizontalMultiLevelHierarchy"/>
    <dgm:cxn modelId="{7BCA7BA8-0534-4089-881D-51E2C3F614A6}" type="presOf" srcId="{C0562CCF-CD25-4FB8-B3BD-DA808B61B655}" destId="{C3C89D48-5ECC-47A9-8083-66367B9BB115}" srcOrd="0" destOrd="0" presId="urn:microsoft.com/office/officeart/2008/layout/HorizontalMultiLevelHierarchy"/>
    <dgm:cxn modelId="{59044B50-191C-4DAA-A1B6-E9026A36DCA5}" srcId="{A80EB5F3-4274-4F9F-8FE1-3F82004219BF}" destId="{277BB497-1A71-4A13-BA21-030B87787C27}" srcOrd="2" destOrd="0" parTransId="{C0562CCF-CD25-4FB8-B3BD-DA808B61B655}" sibTransId="{A74BE1BB-6E2E-42B6-9CA6-5AE3A944F8FB}"/>
    <dgm:cxn modelId="{4485A2DF-19A7-4E75-8A81-1C39D8171C30}" type="presOf" srcId="{A80EB5F3-4274-4F9F-8FE1-3F82004219BF}" destId="{32B7CF21-560B-44B3-81C3-1DA0E1750C08}" srcOrd="0" destOrd="0" presId="urn:microsoft.com/office/officeart/2008/layout/HorizontalMultiLevelHierarchy"/>
    <dgm:cxn modelId="{BCE2E789-F17A-4C7F-9328-478ADA91E68C}" type="presOf" srcId="{E353C18A-E5B9-49D4-8B8F-1170F843EEDD}" destId="{9577B062-9D58-477E-8A43-6F8FFF6661A6}" srcOrd="1" destOrd="0" presId="urn:microsoft.com/office/officeart/2008/layout/HorizontalMultiLevelHierarchy"/>
    <dgm:cxn modelId="{D7B3D6CE-56BA-4761-AF52-8A6559217963}" type="presOf" srcId="{1EC75891-9FB4-4E06-88CC-7B95A22330A0}" destId="{3AD6A70A-946B-4BF3-AA72-5A899743CCEF}" srcOrd="0" destOrd="0" presId="urn:microsoft.com/office/officeart/2008/layout/HorizontalMultiLevelHierarchy"/>
    <dgm:cxn modelId="{CA72E8BB-6871-4C07-833A-76AA56D21279}" type="presOf" srcId="{03A29D20-BC49-48EB-AB75-51A84B1B5780}" destId="{76E960FF-0932-4972-AC3E-8641D36C3564}" srcOrd="0" destOrd="0" presId="urn:microsoft.com/office/officeart/2008/layout/HorizontalMultiLevelHierarchy"/>
    <dgm:cxn modelId="{4481F7FA-D0DD-4D58-86D4-D34CAEFAFE59}" srcId="{A80EB5F3-4274-4F9F-8FE1-3F82004219BF}" destId="{03A29D20-BC49-48EB-AB75-51A84B1B5780}" srcOrd="1" destOrd="0" parTransId="{E353C18A-E5B9-49D4-8B8F-1170F843EEDD}" sibTransId="{02C5DE12-E4F5-4956-8CDB-AC982C28C184}"/>
    <dgm:cxn modelId="{ABFD12F9-6EB0-4D61-B6DC-E62EE671D7E3}" type="presOf" srcId="{277BB497-1A71-4A13-BA21-030B87787C27}" destId="{3EE243D5-18CE-4F2E-8FA2-FCF0DFC2DE29}" srcOrd="0" destOrd="0" presId="urn:microsoft.com/office/officeart/2008/layout/HorizontalMultiLevelHierarchy"/>
    <dgm:cxn modelId="{86F3F716-1604-4D21-89F5-FF3B90B3CE42}" type="presOf" srcId="{1EC75891-9FB4-4E06-88CC-7B95A22330A0}" destId="{5E6DBD81-F3D3-4085-B0DE-B2CF6363E1AE}" srcOrd="1" destOrd="0" presId="urn:microsoft.com/office/officeart/2008/layout/HorizontalMultiLevelHierarchy"/>
    <dgm:cxn modelId="{44AD4B78-2C7D-4D0B-A971-5EA5FC10C6F7}" srcId="{A80EB5F3-4274-4F9F-8FE1-3F82004219BF}" destId="{3642A8AD-463D-41D0-B115-8785B721EFA3}" srcOrd="0" destOrd="0" parTransId="{1EC75891-9FB4-4E06-88CC-7B95A22330A0}" sibTransId="{13BBB24B-5CF9-451D-BD8E-45E1DA6EDF10}"/>
    <dgm:cxn modelId="{FA614CD1-E573-4FC5-B60A-D005F39FE369}" srcId="{693A5ECA-5441-4561-B55F-EA8A8C843615}" destId="{A80EB5F3-4274-4F9F-8FE1-3F82004219BF}" srcOrd="0" destOrd="0" parTransId="{F287617D-934B-427F-A935-6B44699BC6C1}" sibTransId="{88F7B97E-AFA0-41F1-8FE4-CD465A013634}"/>
    <dgm:cxn modelId="{BA6B9A73-C71A-4AAA-B3C0-FEC7EF4B2695}" type="presOf" srcId="{C0562CCF-CD25-4FB8-B3BD-DA808B61B655}" destId="{37CBD881-1D97-4BDB-83C8-529EE3DBD957}" srcOrd="1" destOrd="0" presId="urn:microsoft.com/office/officeart/2008/layout/HorizontalMultiLevelHierarchy"/>
    <dgm:cxn modelId="{D2A0CA50-A2CF-4C8C-9F07-033D29701174}" type="presParOf" srcId="{740C6A7F-C660-4851-AF2C-1C2C8C86B224}" destId="{F750014C-BC60-4052-B84B-3E96E7BF8799}" srcOrd="0" destOrd="0" presId="urn:microsoft.com/office/officeart/2008/layout/HorizontalMultiLevelHierarchy"/>
    <dgm:cxn modelId="{9142CBB6-D5ED-441E-A6C9-993397BD1AAA}" type="presParOf" srcId="{F750014C-BC60-4052-B84B-3E96E7BF8799}" destId="{32B7CF21-560B-44B3-81C3-1DA0E1750C08}" srcOrd="0" destOrd="0" presId="urn:microsoft.com/office/officeart/2008/layout/HorizontalMultiLevelHierarchy"/>
    <dgm:cxn modelId="{E0416707-AD6A-4D3A-B844-881DAD4B14BB}" type="presParOf" srcId="{F750014C-BC60-4052-B84B-3E96E7BF8799}" destId="{F226F222-5873-4A0C-AE5C-85C12E602858}" srcOrd="1" destOrd="0" presId="urn:microsoft.com/office/officeart/2008/layout/HorizontalMultiLevelHierarchy"/>
    <dgm:cxn modelId="{18E92F5A-B1CF-4392-84B9-444381068A96}" type="presParOf" srcId="{F226F222-5873-4A0C-AE5C-85C12E602858}" destId="{3AD6A70A-946B-4BF3-AA72-5A899743CCEF}" srcOrd="0" destOrd="0" presId="urn:microsoft.com/office/officeart/2008/layout/HorizontalMultiLevelHierarchy"/>
    <dgm:cxn modelId="{C943CF51-8BDE-4571-8051-24ED7B0C423A}" type="presParOf" srcId="{3AD6A70A-946B-4BF3-AA72-5A899743CCEF}" destId="{5E6DBD81-F3D3-4085-B0DE-B2CF6363E1AE}" srcOrd="0" destOrd="0" presId="urn:microsoft.com/office/officeart/2008/layout/HorizontalMultiLevelHierarchy"/>
    <dgm:cxn modelId="{AC341040-2D90-49C5-87FD-AC04D8075F66}" type="presParOf" srcId="{F226F222-5873-4A0C-AE5C-85C12E602858}" destId="{37FB7F3F-5684-433D-9C86-ED8A6F78F413}" srcOrd="1" destOrd="0" presId="urn:microsoft.com/office/officeart/2008/layout/HorizontalMultiLevelHierarchy"/>
    <dgm:cxn modelId="{4990296B-C893-44F1-A78C-8A8BE4394D24}" type="presParOf" srcId="{37FB7F3F-5684-433D-9C86-ED8A6F78F413}" destId="{1EC897C4-C858-47D8-B3BB-9D1157AEA3D6}" srcOrd="0" destOrd="0" presId="urn:microsoft.com/office/officeart/2008/layout/HorizontalMultiLevelHierarchy"/>
    <dgm:cxn modelId="{30DDA383-16ED-47C7-B94B-A3747F59E71B}" type="presParOf" srcId="{37FB7F3F-5684-433D-9C86-ED8A6F78F413}" destId="{F9BA2FE0-5709-43E0-A5F1-F272EA2142A6}" srcOrd="1" destOrd="0" presId="urn:microsoft.com/office/officeart/2008/layout/HorizontalMultiLevelHierarchy"/>
    <dgm:cxn modelId="{79322771-8C49-42D0-B4CA-F38EDE0FAD5A}" type="presParOf" srcId="{F226F222-5873-4A0C-AE5C-85C12E602858}" destId="{220C9DAB-3454-4882-A7BB-949EC663DD95}" srcOrd="2" destOrd="0" presId="urn:microsoft.com/office/officeart/2008/layout/HorizontalMultiLevelHierarchy"/>
    <dgm:cxn modelId="{C4EB02F9-5810-459C-9D70-952E225849AD}" type="presParOf" srcId="{220C9DAB-3454-4882-A7BB-949EC663DD95}" destId="{9577B062-9D58-477E-8A43-6F8FFF6661A6}" srcOrd="0" destOrd="0" presId="urn:microsoft.com/office/officeart/2008/layout/HorizontalMultiLevelHierarchy"/>
    <dgm:cxn modelId="{28E56151-459D-4ECD-854D-6D5A643DB683}" type="presParOf" srcId="{F226F222-5873-4A0C-AE5C-85C12E602858}" destId="{6EABE773-B159-40CA-88AD-F1D2C4157232}" srcOrd="3" destOrd="0" presId="urn:microsoft.com/office/officeart/2008/layout/HorizontalMultiLevelHierarchy"/>
    <dgm:cxn modelId="{B5D45871-EF55-4F02-AB29-784C3D67DE4E}" type="presParOf" srcId="{6EABE773-B159-40CA-88AD-F1D2C4157232}" destId="{76E960FF-0932-4972-AC3E-8641D36C3564}" srcOrd="0" destOrd="0" presId="urn:microsoft.com/office/officeart/2008/layout/HorizontalMultiLevelHierarchy"/>
    <dgm:cxn modelId="{5459750D-291F-422A-9694-391D53708A97}" type="presParOf" srcId="{6EABE773-B159-40CA-88AD-F1D2C4157232}" destId="{B5C0371F-DF75-41BC-9240-96F4BB705029}" srcOrd="1" destOrd="0" presId="urn:microsoft.com/office/officeart/2008/layout/HorizontalMultiLevelHierarchy"/>
    <dgm:cxn modelId="{90D9D885-50D7-408D-926C-3C6135B0766E}" type="presParOf" srcId="{F226F222-5873-4A0C-AE5C-85C12E602858}" destId="{C3C89D48-5ECC-47A9-8083-66367B9BB115}" srcOrd="4" destOrd="0" presId="urn:microsoft.com/office/officeart/2008/layout/HorizontalMultiLevelHierarchy"/>
    <dgm:cxn modelId="{A39930C9-D5C9-4CC5-9642-5036EC03115F}" type="presParOf" srcId="{C3C89D48-5ECC-47A9-8083-66367B9BB115}" destId="{37CBD881-1D97-4BDB-83C8-529EE3DBD957}" srcOrd="0" destOrd="0" presId="urn:microsoft.com/office/officeart/2008/layout/HorizontalMultiLevelHierarchy"/>
    <dgm:cxn modelId="{3DF99184-A51A-407D-A0F7-3D9D4EEC7907}" type="presParOf" srcId="{F226F222-5873-4A0C-AE5C-85C12E602858}" destId="{8C357C82-A660-4C8B-B0AE-09D811AE3075}" srcOrd="5" destOrd="0" presId="urn:microsoft.com/office/officeart/2008/layout/HorizontalMultiLevelHierarchy"/>
    <dgm:cxn modelId="{358E2933-776C-4DDC-B6DA-B19C40842EC8}" type="presParOf" srcId="{8C357C82-A660-4C8B-B0AE-09D811AE3075}" destId="{3EE243D5-18CE-4F2E-8FA2-FCF0DFC2DE29}" srcOrd="0" destOrd="0" presId="urn:microsoft.com/office/officeart/2008/layout/HorizontalMultiLevelHierarchy"/>
    <dgm:cxn modelId="{CF0E0E91-BE00-421E-80C3-C76970DFCDBB}" type="presParOf" srcId="{8C357C82-A660-4C8B-B0AE-09D811AE3075}" destId="{2FF61C3A-50C0-4E41-9217-10CB2623E55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6AA76E-34A9-4C18-A52C-2F8574B33E7B}" type="doc">
      <dgm:prSet loTypeId="urn:microsoft.com/office/officeart/2005/8/layout/radial4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42B95C9-7494-48A3-9690-2D7253578BAB}">
      <dgm:prSet phldrT="[Текст]"/>
      <dgm:spPr/>
      <dgm:t>
        <a:bodyPr/>
        <a:lstStyle/>
        <a:p>
          <a:r>
            <a:rPr lang="ru-RU" dirty="0" smtClean="0"/>
            <a:t>Прошли обучение</a:t>
          </a:r>
          <a:endParaRPr lang="ru-RU" dirty="0"/>
        </a:p>
      </dgm:t>
    </dgm:pt>
    <dgm:pt modelId="{BAA06A24-EAE0-4645-B3FC-75D9FC2B3E3C}" type="parTrans" cxnId="{C72C098E-C77F-4C45-82BF-189BC71D8186}">
      <dgm:prSet/>
      <dgm:spPr/>
      <dgm:t>
        <a:bodyPr/>
        <a:lstStyle/>
        <a:p>
          <a:endParaRPr lang="ru-RU"/>
        </a:p>
      </dgm:t>
    </dgm:pt>
    <dgm:pt modelId="{C5075AD6-F980-4FBC-BA69-568359CF92F6}" type="sibTrans" cxnId="{C72C098E-C77F-4C45-82BF-189BC71D8186}">
      <dgm:prSet/>
      <dgm:spPr/>
      <dgm:t>
        <a:bodyPr/>
        <a:lstStyle/>
        <a:p>
          <a:endParaRPr lang="ru-RU"/>
        </a:p>
      </dgm:t>
    </dgm:pt>
    <dgm:pt modelId="{775D2F4F-212B-4A7D-BC32-D58B3AE1DF28}">
      <dgm:prSet phldrT="[Текст]"/>
      <dgm:spPr/>
      <dgm:t>
        <a:bodyPr/>
        <a:lstStyle/>
        <a:p>
          <a:r>
            <a:rPr lang="ru-RU" b="1" dirty="0" smtClean="0">
              <a:latin typeface="Arial Narrow" pitchFamily="34" charset="0"/>
            </a:rPr>
            <a:t>12 заместителей директоров прошли переподготовку по специальности «Менеджмент в образовании</a:t>
          </a:r>
          <a:endParaRPr lang="ru-RU" b="1" dirty="0">
            <a:latin typeface="Arial Narrow" pitchFamily="34" charset="0"/>
          </a:endParaRPr>
        </a:p>
      </dgm:t>
    </dgm:pt>
    <dgm:pt modelId="{DEABBBB9-FF72-4DC9-896C-5C5060258806}" type="parTrans" cxnId="{56B8F9D2-E99B-48A1-8262-BD6CC6CCD1AE}">
      <dgm:prSet/>
      <dgm:spPr/>
      <dgm:t>
        <a:bodyPr/>
        <a:lstStyle/>
        <a:p>
          <a:endParaRPr lang="ru-RU"/>
        </a:p>
      </dgm:t>
    </dgm:pt>
    <dgm:pt modelId="{3052DC07-6574-401F-A731-223012C13C81}" type="sibTrans" cxnId="{56B8F9D2-E99B-48A1-8262-BD6CC6CCD1AE}">
      <dgm:prSet/>
      <dgm:spPr/>
      <dgm:t>
        <a:bodyPr/>
        <a:lstStyle/>
        <a:p>
          <a:endParaRPr lang="ru-RU"/>
        </a:p>
      </dgm:t>
    </dgm:pt>
    <dgm:pt modelId="{C093A42C-495D-4922-856B-43B062932E6D}">
      <dgm:prSet phldrT="[Текст]" custT="1"/>
      <dgm:spPr/>
      <dgm:t>
        <a:bodyPr/>
        <a:lstStyle/>
        <a:p>
          <a:r>
            <a:rPr lang="ru-RU" sz="2000" b="1" dirty="0" smtClean="0">
              <a:latin typeface="Arial Narrow" pitchFamily="34" charset="0"/>
            </a:rPr>
            <a:t>12 руководителей по менеджменту и  управлению </a:t>
          </a:r>
          <a:endParaRPr lang="ru-RU" sz="2000" b="1" dirty="0">
            <a:latin typeface="Arial Narrow" pitchFamily="34" charset="0"/>
          </a:endParaRPr>
        </a:p>
      </dgm:t>
    </dgm:pt>
    <dgm:pt modelId="{098DA75C-9560-4878-8406-486BA92F770B}" type="parTrans" cxnId="{564A9810-15AD-484E-A27E-1409F2CA3118}">
      <dgm:prSet/>
      <dgm:spPr/>
      <dgm:t>
        <a:bodyPr/>
        <a:lstStyle/>
        <a:p>
          <a:endParaRPr lang="ru-RU"/>
        </a:p>
      </dgm:t>
    </dgm:pt>
    <dgm:pt modelId="{75901F42-4E1F-4A4B-A6D4-A9BD80E3597B}" type="sibTrans" cxnId="{564A9810-15AD-484E-A27E-1409F2CA3118}">
      <dgm:prSet/>
      <dgm:spPr/>
      <dgm:t>
        <a:bodyPr/>
        <a:lstStyle/>
        <a:p>
          <a:endParaRPr lang="ru-RU"/>
        </a:p>
      </dgm:t>
    </dgm:pt>
    <dgm:pt modelId="{BFF1333F-4F7C-4BB1-A422-1C43128DDF8D}">
      <dgm:prSet phldrT="[Текст]" custT="1"/>
      <dgm:spPr/>
      <dgm:t>
        <a:bodyPr/>
        <a:lstStyle/>
        <a:p>
          <a:r>
            <a:rPr lang="ru-RU" sz="2000" b="1" dirty="0" smtClean="0">
              <a:latin typeface="Arial Narrow" pitchFamily="34" charset="0"/>
            </a:rPr>
            <a:t>25 учителей  прошли переподготовку по требуемым специальностям</a:t>
          </a:r>
          <a:endParaRPr lang="ru-RU" sz="2000" b="1" dirty="0">
            <a:latin typeface="Arial Narrow" pitchFamily="34" charset="0"/>
          </a:endParaRPr>
        </a:p>
      </dgm:t>
    </dgm:pt>
    <dgm:pt modelId="{89ED4D81-3789-4B12-BFE3-9DF053A69CF3}" type="parTrans" cxnId="{BAE1C468-86DD-4D15-9AF3-6EF8ABA375DE}">
      <dgm:prSet/>
      <dgm:spPr/>
      <dgm:t>
        <a:bodyPr/>
        <a:lstStyle/>
        <a:p>
          <a:endParaRPr lang="ru-RU"/>
        </a:p>
      </dgm:t>
    </dgm:pt>
    <dgm:pt modelId="{5B178ACB-07AE-48D8-84D3-A2ADA360B268}" type="sibTrans" cxnId="{BAE1C468-86DD-4D15-9AF3-6EF8ABA375DE}">
      <dgm:prSet/>
      <dgm:spPr/>
      <dgm:t>
        <a:bodyPr/>
        <a:lstStyle/>
        <a:p>
          <a:endParaRPr lang="ru-RU"/>
        </a:p>
      </dgm:t>
    </dgm:pt>
    <dgm:pt modelId="{19C792CA-611F-4950-A679-5F0D202C8AE9}" type="pres">
      <dgm:prSet presAssocID="{0B6AA76E-34A9-4C18-A52C-2F8574B33E7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BF57AF-E27F-4BA7-91A6-341A0312CADD}" type="pres">
      <dgm:prSet presAssocID="{C42B95C9-7494-48A3-9690-2D7253578BAB}" presName="centerShape" presStyleLbl="node0" presStyleIdx="0" presStyleCnt="1" custScaleY="73475" custLinFactNeighborX="480" custLinFactNeighborY="-5716"/>
      <dgm:spPr/>
      <dgm:t>
        <a:bodyPr/>
        <a:lstStyle/>
        <a:p>
          <a:endParaRPr lang="ru-RU"/>
        </a:p>
      </dgm:t>
    </dgm:pt>
    <dgm:pt modelId="{B5C641FF-E2C4-4943-84FF-B4D9D2A368F3}" type="pres">
      <dgm:prSet presAssocID="{DEABBBB9-FF72-4DC9-896C-5C5060258806}" presName="parTrans" presStyleLbl="bgSibTrans2D1" presStyleIdx="0" presStyleCnt="3" custLinFactNeighborX="4864" custLinFactNeighborY="-465"/>
      <dgm:spPr/>
      <dgm:t>
        <a:bodyPr/>
        <a:lstStyle/>
        <a:p>
          <a:endParaRPr lang="ru-RU"/>
        </a:p>
      </dgm:t>
    </dgm:pt>
    <dgm:pt modelId="{B57F5CDA-D3D1-479E-9F70-3C6E47E6B94E}" type="pres">
      <dgm:prSet presAssocID="{775D2F4F-212B-4A7D-BC32-D58B3AE1DF28}" presName="node" presStyleLbl="node1" presStyleIdx="0" presStyleCnt="3" custRadScaleRad="109529" custRadScaleInc="11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7CDA2-D5EF-4C7F-95C5-113D77A987A7}" type="pres">
      <dgm:prSet presAssocID="{098DA75C-9560-4878-8406-486BA92F770B}" presName="parTrans" presStyleLbl="bgSibTrans2D1" presStyleIdx="1" presStyleCnt="3" custLinFactNeighborX="1936" custLinFactNeighborY="35102"/>
      <dgm:spPr/>
      <dgm:t>
        <a:bodyPr/>
        <a:lstStyle/>
        <a:p>
          <a:endParaRPr lang="ru-RU"/>
        </a:p>
      </dgm:t>
    </dgm:pt>
    <dgm:pt modelId="{9700C644-6681-42A5-BFE6-923985803682}" type="pres">
      <dgm:prSet presAssocID="{C093A42C-495D-4922-856B-43B062932E6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0BEB47-ED2B-4850-9060-2D63F5FAFC30}" type="pres">
      <dgm:prSet presAssocID="{89ED4D81-3789-4B12-BFE3-9DF053A69CF3}" presName="parTrans" presStyleLbl="bgSibTrans2D1" presStyleIdx="2" presStyleCnt="3" custLinFactNeighborX="1512" custLinFactNeighborY="35102"/>
      <dgm:spPr/>
      <dgm:t>
        <a:bodyPr/>
        <a:lstStyle/>
        <a:p>
          <a:endParaRPr lang="ru-RU"/>
        </a:p>
      </dgm:t>
    </dgm:pt>
    <dgm:pt modelId="{A7B8E52F-8B5F-4167-92D7-1027B37CEF44}" type="pres">
      <dgm:prSet presAssocID="{BFF1333F-4F7C-4BB1-A422-1C43128DDF8D}" presName="node" presStyleLbl="node1" presStyleIdx="2" presStyleCnt="3" custScaleX="144046" custRadScaleRad="119724" custRadScaleInc="-7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E1C468-86DD-4D15-9AF3-6EF8ABA375DE}" srcId="{C42B95C9-7494-48A3-9690-2D7253578BAB}" destId="{BFF1333F-4F7C-4BB1-A422-1C43128DDF8D}" srcOrd="2" destOrd="0" parTransId="{89ED4D81-3789-4B12-BFE3-9DF053A69CF3}" sibTransId="{5B178ACB-07AE-48D8-84D3-A2ADA360B268}"/>
    <dgm:cxn modelId="{C4277772-55C9-4164-AD20-AAC025BAB0DF}" type="presOf" srcId="{89ED4D81-3789-4B12-BFE3-9DF053A69CF3}" destId="{EC0BEB47-ED2B-4850-9060-2D63F5FAFC30}" srcOrd="0" destOrd="0" presId="urn:microsoft.com/office/officeart/2005/8/layout/radial4"/>
    <dgm:cxn modelId="{56B8F9D2-E99B-48A1-8262-BD6CC6CCD1AE}" srcId="{C42B95C9-7494-48A3-9690-2D7253578BAB}" destId="{775D2F4F-212B-4A7D-BC32-D58B3AE1DF28}" srcOrd="0" destOrd="0" parTransId="{DEABBBB9-FF72-4DC9-896C-5C5060258806}" sibTransId="{3052DC07-6574-401F-A731-223012C13C81}"/>
    <dgm:cxn modelId="{9D1D5326-A440-4021-A9C9-DF03B3F7DB97}" type="presOf" srcId="{DEABBBB9-FF72-4DC9-896C-5C5060258806}" destId="{B5C641FF-E2C4-4943-84FF-B4D9D2A368F3}" srcOrd="0" destOrd="0" presId="urn:microsoft.com/office/officeart/2005/8/layout/radial4"/>
    <dgm:cxn modelId="{564A9810-15AD-484E-A27E-1409F2CA3118}" srcId="{C42B95C9-7494-48A3-9690-2D7253578BAB}" destId="{C093A42C-495D-4922-856B-43B062932E6D}" srcOrd="1" destOrd="0" parTransId="{098DA75C-9560-4878-8406-486BA92F770B}" sibTransId="{75901F42-4E1F-4A4B-A6D4-A9BD80E3597B}"/>
    <dgm:cxn modelId="{D2A0559C-5C08-4113-BE4B-62F2BCA71317}" type="presOf" srcId="{C42B95C9-7494-48A3-9690-2D7253578BAB}" destId="{95BF57AF-E27F-4BA7-91A6-341A0312CADD}" srcOrd="0" destOrd="0" presId="urn:microsoft.com/office/officeart/2005/8/layout/radial4"/>
    <dgm:cxn modelId="{C72C098E-C77F-4C45-82BF-189BC71D8186}" srcId="{0B6AA76E-34A9-4C18-A52C-2F8574B33E7B}" destId="{C42B95C9-7494-48A3-9690-2D7253578BAB}" srcOrd="0" destOrd="0" parTransId="{BAA06A24-EAE0-4645-B3FC-75D9FC2B3E3C}" sibTransId="{C5075AD6-F980-4FBC-BA69-568359CF92F6}"/>
    <dgm:cxn modelId="{3CDD9732-BF1B-4784-9204-E75744A1E915}" type="presOf" srcId="{BFF1333F-4F7C-4BB1-A422-1C43128DDF8D}" destId="{A7B8E52F-8B5F-4167-92D7-1027B37CEF44}" srcOrd="0" destOrd="0" presId="urn:microsoft.com/office/officeart/2005/8/layout/radial4"/>
    <dgm:cxn modelId="{212A3FBF-1F2D-4DEF-8066-BE9232055921}" type="presOf" srcId="{C093A42C-495D-4922-856B-43B062932E6D}" destId="{9700C644-6681-42A5-BFE6-923985803682}" srcOrd="0" destOrd="0" presId="urn:microsoft.com/office/officeart/2005/8/layout/radial4"/>
    <dgm:cxn modelId="{81B7E737-3E7D-42BD-9E8C-A61DF7CF824C}" type="presOf" srcId="{0B6AA76E-34A9-4C18-A52C-2F8574B33E7B}" destId="{19C792CA-611F-4950-A679-5F0D202C8AE9}" srcOrd="0" destOrd="0" presId="urn:microsoft.com/office/officeart/2005/8/layout/radial4"/>
    <dgm:cxn modelId="{36609CA7-AC44-448C-97A9-972E1E3714EF}" type="presOf" srcId="{098DA75C-9560-4878-8406-486BA92F770B}" destId="{6717CDA2-D5EF-4C7F-95C5-113D77A987A7}" srcOrd="0" destOrd="0" presId="urn:microsoft.com/office/officeart/2005/8/layout/radial4"/>
    <dgm:cxn modelId="{9DB8ED72-B819-4779-BA3D-FE9B8CB77B75}" type="presOf" srcId="{775D2F4F-212B-4A7D-BC32-D58B3AE1DF28}" destId="{B57F5CDA-D3D1-479E-9F70-3C6E47E6B94E}" srcOrd="0" destOrd="0" presId="urn:microsoft.com/office/officeart/2005/8/layout/radial4"/>
    <dgm:cxn modelId="{01473D9F-6002-4EE8-895E-771CF0FD7282}" type="presParOf" srcId="{19C792CA-611F-4950-A679-5F0D202C8AE9}" destId="{95BF57AF-E27F-4BA7-91A6-341A0312CADD}" srcOrd="0" destOrd="0" presId="urn:microsoft.com/office/officeart/2005/8/layout/radial4"/>
    <dgm:cxn modelId="{923F497D-3445-4562-BCCD-F8D0B07CE34E}" type="presParOf" srcId="{19C792CA-611F-4950-A679-5F0D202C8AE9}" destId="{B5C641FF-E2C4-4943-84FF-B4D9D2A368F3}" srcOrd="1" destOrd="0" presId="urn:microsoft.com/office/officeart/2005/8/layout/radial4"/>
    <dgm:cxn modelId="{704DEEFE-61FD-45BE-8F11-086307F7AA51}" type="presParOf" srcId="{19C792CA-611F-4950-A679-5F0D202C8AE9}" destId="{B57F5CDA-D3D1-479E-9F70-3C6E47E6B94E}" srcOrd="2" destOrd="0" presId="urn:microsoft.com/office/officeart/2005/8/layout/radial4"/>
    <dgm:cxn modelId="{FC229220-81C0-4C1C-8634-71D90FE4F1F8}" type="presParOf" srcId="{19C792CA-611F-4950-A679-5F0D202C8AE9}" destId="{6717CDA2-D5EF-4C7F-95C5-113D77A987A7}" srcOrd="3" destOrd="0" presId="urn:microsoft.com/office/officeart/2005/8/layout/radial4"/>
    <dgm:cxn modelId="{4532CEEE-35A2-4C87-BEA8-CD8E4DA3AEDD}" type="presParOf" srcId="{19C792CA-611F-4950-A679-5F0D202C8AE9}" destId="{9700C644-6681-42A5-BFE6-923985803682}" srcOrd="4" destOrd="0" presId="urn:microsoft.com/office/officeart/2005/8/layout/radial4"/>
    <dgm:cxn modelId="{0C0223E2-ED4F-4393-842B-69D0C8C08ABC}" type="presParOf" srcId="{19C792CA-611F-4950-A679-5F0D202C8AE9}" destId="{EC0BEB47-ED2B-4850-9060-2D63F5FAFC30}" srcOrd="5" destOrd="0" presId="urn:microsoft.com/office/officeart/2005/8/layout/radial4"/>
    <dgm:cxn modelId="{4BA4E892-3CCD-408E-802E-DDA8F5D82C8D}" type="presParOf" srcId="{19C792CA-611F-4950-A679-5F0D202C8AE9}" destId="{A7B8E52F-8B5F-4167-92D7-1027B37CEF44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E31322-9BDD-448D-A6A8-747375BF274A}" type="doc">
      <dgm:prSet loTypeId="urn:microsoft.com/office/officeart/2005/8/layout/venn3" loCatId="relationship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41BAF30-67D4-4860-97C4-81D0BD9343D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«Внедрение модели системы управления качеством образования  в ОУ Новосибирской области»</a:t>
          </a:r>
          <a:endParaRPr lang="ru-RU" sz="3600" b="1" dirty="0">
            <a:latin typeface="+mj-lt"/>
          </a:endParaRPr>
        </a:p>
      </dgm:t>
    </dgm:pt>
    <dgm:pt modelId="{53BCC900-C23D-46A6-B9D8-E7162AD2D249}" type="parTrans" cxnId="{8023B8E3-3825-4692-9675-A9349A7A9628}">
      <dgm:prSet/>
      <dgm:spPr/>
      <dgm:t>
        <a:bodyPr/>
        <a:lstStyle/>
        <a:p>
          <a:endParaRPr lang="ru-RU"/>
        </a:p>
      </dgm:t>
    </dgm:pt>
    <dgm:pt modelId="{93FE50AB-8976-4B40-9FA8-201F044878EE}" type="sibTrans" cxnId="{8023B8E3-3825-4692-9675-A9349A7A9628}">
      <dgm:prSet/>
      <dgm:spPr/>
      <dgm:t>
        <a:bodyPr/>
        <a:lstStyle/>
        <a:p>
          <a:endParaRPr lang="ru-RU"/>
        </a:p>
      </dgm:t>
    </dgm:pt>
    <dgm:pt modelId="{3C6A6949-B06D-4000-8647-F93DC1120AA4}">
      <dgm:prSet custT="1"/>
      <dgm:spPr/>
      <dgm:t>
        <a:bodyPr/>
        <a:lstStyle/>
        <a:p>
          <a:r>
            <a:rPr lang="ru-RU" sz="1600" b="1" dirty="0" smtClean="0"/>
            <a:t>«Обучение и социализация детей с ограниченными возможностями здоровья в инклюзивном образовательном пространстве Новосибирской области»  </a:t>
          </a:r>
          <a:endParaRPr lang="ru-RU" sz="1600" b="1" dirty="0">
            <a:latin typeface="+mj-lt"/>
          </a:endParaRPr>
        </a:p>
      </dgm:t>
    </dgm:pt>
    <dgm:pt modelId="{F2C91AF6-01FB-487F-A404-BBD6BC814CBB}" type="parTrans" cxnId="{8F02A050-D3EC-4C9F-BB16-085A35043332}">
      <dgm:prSet/>
      <dgm:spPr/>
      <dgm:t>
        <a:bodyPr/>
        <a:lstStyle/>
        <a:p>
          <a:endParaRPr lang="ru-RU"/>
        </a:p>
      </dgm:t>
    </dgm:pt>
    <dgm:pt modelId="{D2D91CB2-A29D-4FC5-A47D-592910313F98}" type="sibTrans" cxnId="{8F02A050-D3EC-4C9F-BB16-085A35043332}">
      <dgm:prSet/>
      <dgm:spPr/>
      <dgm:t>
        <a:bodyPr/>
        <a:lstStyle/>
        <a:p>
          <a:endParaRPr lang="ru-RU"/>
        </a:p>
      </dgm:t>
    </dgm:pt>
    <dgm:pt modelId="{6BAD466B-8AD6-4CD2-87D1-79F6808BCA5E}">
      <dgm:prSet custT="1"/>
      <dgm:spPr/>
      <dgm:t>
        <a:bodyPr/>
        <a:lstStyle/>
        <a:p>
          <a:r>
            <a:rPr lang="ru-RU" sz="2000" b="1" dirty="0" smtClean="0"/>
            <a:t>«Школа – центр физической культуры и здорового образа жизни» </a:t>
          </a:r>
          <a:endParaRPr lang="ru-RU" sz="2000" b="1" dirty="0"/>
        </a:p>
      </dgm:t>
    </dgm:pt>
    <dgm:pt modelId="{A59A86CC-AA32-4316-ABCB-7BBEA6FB5F94}" type="parTrans" cxnId="{814A2A24-DF54-4681-B0AD-3DAF2201B761}">
      <dgm:prSet/>
      <dgm:spPr/>
      <dgm:t>
        <a:bodyPr/>
        <a:lstStyle/>
        <a:p>
          <a:endParaRPr lang="ru-RU"/>
        </a:p>
      </dgm:t>
    </dgm:pt>
    <dgm:pt modelId="{334FD426-2717-42E7-BE72-1E468102DAA7}" type="sibTrans" cxnId="{814A2A24-DF54-4681-B0AD-3DAF2201B761}">
      <dgm:prSet/>
      <dgm:spPr/>
      <dgm:t>
        <a:bodyPr/>
        <a:lstStyle/>
        <a:p>
          <a:endParaRPr lang="ru-RU"/>
        </a:p>
      </dgm:t>
    </dgm:pt>
    <dgm:pt modelId="{8D02D788-4802-4A44-82E3-42F4004A5BDB}" type="pres">
      <dgm:prSet presAssocID="{FBE31322-9BDD-448D-A6A8-747375BF274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7D5FF5-2453-44D4-BC96-970D4AE32368}" type="pres">
      <dgm:prSet presAssocID="{E41BAF30-67D4-4860-97C4-81D0BD9343D9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26C9-4A76-4F58-B8E6-BAC6F0FE1194}" type="pres">
      <dgm:prSet presAssocID="{93FE50AB-8976-4B40-9FA8-201F044878EE}" presName="space" presStyleCnt="0"/>
      <dgm:spPr/>
      <dgm:t>
        <a:bodyPr/>
        <a:lstStyle/>
        <a:p>
          <a:endParaRPr lang="ru-RU"/>
        </a:p>
      </dgm:t>
    </dgm:pt>
    <dgm:pt modelId="{49556AA2-C951-4B4F-9E23-DE16934E4BD6}" type="pres">
      <dgm:prSet presAssocID="{3C6A6949-B06D-4000-8647-F93DC1120AA4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5F05FE-6CAF-4502-9D31-53110603A8BB}" type="pres">
      <dgm:prSet presAssocID="{D2D91CB2-A29D-4FC5-A47D-592910313F98}" presName="space" presStyleCnt="0"/>
      <dgm:spPr/>
      <dgm:t>
        <a:bodyPr/>
        <a:lstStyle/>
        <a:p>
          <a:endParaRPr lang="ru-RU"/>
        </a:p>
      </dgm:t>
    </dgm:pt>
    <dgm:pt modelId="{D2338A48-82ED-40ED-BC6E-14E9D9410E8A}" type="pres">
      <dgm:prSet presAssocID="{6BAD466B-8AD6-4CD2-87D1-79F6808BCA5E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A4DAF6-5912-459C-8AA6-28417131A687}" type="presOf" srcId="{E41BAF30-67D4-4860-97C4-81D0BD9343D9}" destId="{AB7D5FF5-2453-44D4-BC96-970D4AE32368}" srcOrd="0" destOrd="0" presId="urn:microsoft.com/office/officeart/2005/8/layout/venn3"/>
    <dgm:cxn modelId="{62674AD7-7FA1-4B54-B786-0A5B7DA3A3F2}" type="presOf" srcId="{FBE31322-9BDD-448D-A6A8-747375BF274A}" destId="{8D02D788-4802-4A44-82E3-42F4004A5BDB}" srcOrd="0" destOrd="0" presId="urn:microsoft.com/office/officeart/2005/8/layout/venn3"/>
    <dgm:cxn modelId="{8F02A050-D3EC-4C9F-BB16-085A35043332}" srcId="{FBE31322-9BDD-448D-A6A8-747375BF274A}" destId="{3C6A6949-B06D-4000-8647-F93DC1120AA4}" srcOrd="1" destOrd="0" parTransId="{F2C91AF6-01FB-487F-A404-BBD6BC814CBB}" sibTransId="{D2D91CB2-A29D-4FC5-A47D-592910313F98}"/>
    <dgm:cxn modelId="{8023B8E3-3825-4692-9675-A9349A7A9628}" srcId="{FBE31322-9BDD-448D-A6A8-747375BF274A}" destId="{E41BAF30-67D4-4860-97C4-81D0BD9343D9}" srcOrd="0" destOrd="0" parTransId="{53BCC900-C23D-46A6-B9D8-E7162AD2D249}" sibTransId="{93FE50AB-8976-4B40-9FA8-201F044878EE}"/>
    <dgm:cxn modelId="{814A2A24-DF54-4681-B0AD-3DAF2201B761}" srcId="{FBE31322-9BDD-448D-A6A8-747375BF274A}" destId="{6BAD466B-8AD6-4CD2-87D1-79F6808BCA5E}" srcOrd="2" destOrd="0" parTransId="{A59A86CC-AA32-4316-ABCB-7BBEA6FB5F94}" sibTransId="{334FD426-2717-42E7-BE72-1E468102DAA7}"/>
    <dgm:cxn modelId="{22C136F2-C3AA-430A-9C4D-7C8C7E110FDA}" type="presOf" srcId="{6BAD466B-8AD6-4CD2-87D1-79F6808BCA5E}" destId="{D2338A48-82ED-40ED-BC6E-14E9D9410E8A}" srcOrd="0" destOrd="0" presId="urn:microsoft.com/office/officeart/2005/8/layout/venn3"/>
    <dgm:cxn modelId="{A84C170D-6296-4775-AC82-180D317BD5C0}" type="presOf" srcId="{3C6A6949-B06D-4000-8647-F93DC1120AA4}" destId="{49556AA2-C951-4B4F-9E23-DE16934E4BD6}" srcOrd="0" destOrd="0" presId="urn:microsoft.com/office/officeart/2005/8/layout/venn3"/>
    <dgm:cxn modelId="{1B1E1E1F-987F-45EB-BBCC-B2A40427BD06}" type="presParOf" srcId="{8D02D788-4802-4A44-82E3-42F4004A5BDB}" destId="{AB7D5FF5-2453-44D4-BC96-970D4AE32368}" srcOrd="0" destOrd="0" presId="urn:microsoft.com/office/officeart/2005/8/layout/venn3"/>
    <dgm:cxn modelId="{9BB87568-BCD9-45FC-8742-0FE3AB981B79}" type="presParOf" srcId="{8D02D788-4802-4A44-82E3-42F4004A5BDB}" destId="{4F0026C9-4A76-4F58-B8E6-BAC6F0FE1194}" srcOrd="1" destOrd="0" presId="urn:microsoft.com/office/officeart/2005/8/layout/venn3"/>
    <dgm:cxn modelId="{3ED5A07E-2B57-4F2E-979A-E5A69F44461E}" type="presParOf" srcId="{8D02D788-4802-4A44-82E3-42F4004A5BDB}" destId="{49556AA2-C951-4B4F-9E23-DE16934E4BD6}" srcOrd="2" destOrd="0" presId="urn:microsoft.com/office/officeart/2005/8/layout/venn3"/>
    <dgm:cxn modelId="{5E5114D2-8B0A-44FE-868F-32D1EAC80683}" type="presParOf" srcId="{8D02D788-4802-4A44-82E3-42F4004A5BDB}" destId="{BA5F05FE-6CAF-4502-9D31-53110603A8BB}" srcOrd="3" destOrd="0" presId="urn:microsoft.com/office/officeart/2005/8/layout/venn3"/>
    <dgm:cxn modelId="{3154464D-BF3A-4F1B-B33F-3AA3EA958D46}" type="presParOf" srcId="{8D02D788-4802-4A44-82E3-42F4004A5BDB}" destId="{D2338A48-82ED-40ED-BC6E-14E9D9410E8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46BEC7-5617-40FD-840E-CC5CB61E1A46}" type="doc">
      <dgm:prSet loTypeId="urn:microsoft.com/office/officeart/2005/8/layout/vList2" loCatId="list" qsTypeId="urn:microsoft.com/office/officeart/2005/8/quickstyle/3d5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80ADB23-F37A-4F79-9BE8-7BA5745A321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 Narrow" panose="020B0606020202030204" pitchFamily="34" charset="0"/>
            </a:rPr>
            <a:t>Благодаря</a:t>
          </a:r>
          <a:r>
            <a:rPr lang="ru-RU" sz="1800" b="1" dirty="0" smtClean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r>
            <a:rPr lang="ru-RU" sz="2400" b="1" dirty="0" smtClean="0">
              <a:solidFill>
                <a:schemeClr val="tx1"/>
              </a:solidFill>
              <a:latin typeface="Arial Narrow" panose="020B0606020202030204" pitchFamily="34" charset="0"/>
            </a:rPr>
            <a:t>поддержке региона, реализуются меры развития физической культуры и спорта в школах. На сегодняшний день отремонтировано 9 из 14 спортзалов (64%).  </a:t>
          </a:r>
          <a:endParaRPr lang="ru-RU" sz="24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51422CD0-AA1C-437A-BA11-F64E2F5A6410}" type="parTrans" cxnId="{3A073886-6474-4EA2-A8BA-DA2950685586}">
      <dgm:prSet/>
      <dgm:spPr/>
      <dgm:t>
        <a:bodyPr/>
        <a:lstStyle/>
        <a:p>
          <a:endParaRPr lang="ru-RU"/>
        </a:p>
      </dgm:t>
    </dgm:pt>
    <dgm:pt modelId="{7EB332F3-7C09-43BA-B4EB-920CF6FBF2D5}" type="sibTrans" cxnId="{3A073886-6474-4EA2-A8BA-DA2950685586}">
      <dgm:prSet/>
      <dgm:spPr/>
      <dgm:t>
        <a:bodyPr/>
        <a:lstStyle/>
        <a:p>
          <a:endParaRPr lang="ru-RU"/>
        </a:p>
      </dgm:t>
    </dgm:pt>
    <dgm:pt modelId="{B5A5D6EC-DB2F-47D7-935B-E54545E5BB54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 Narrow" panose="020B0606020202030204" pitchFamily="34" charset="0"/>
            </a:rPr>
            <a:t>В рамках реализации областной программы «Развитие физической культуры и спорта в Новосибирской области на 2015-20121 годы» на средства федерального, регионального, местного бюджетов (общей стоимостью -1 313 700 рублей) начат капитальный ремонт спортивного зала в  Мироновской СОШ. </a:t>
          </a:r>
          <a:endParaRPr lang="ru-RU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86225B68-377B-4983-B598-9B55F8735102}" type="parTrans" cxnId="{289000BD-ED5D-44EA-AF2F-84C8CA632E94}">
      <dgm:prSet/>
      <dgm:spPr/>
      <dgm:t>
        <a:bodyPr/>
        <a:lstStyle/>
        <a:p>
          <a:endParaRPr lang="ru-RU"/>
        </a:p>
      </dgm:t>
    </dgm:pt>
    <dgm:pt modelId="{D41756AF-59AE-4628-96CF-B22330E7E8D4}" type="sibTrans" cxnId="{289000BD-ED5D-44EA-AF2F-84C8CA632E94}">
      <dgm:prSet/>
      <dgm:spPr/>
      <dgm:t>
        <a:bodyPr/>
        <a:lstStyle/>
        <a:p>
          <a:endParaRPr lang="ru-RU"/>
        </a:p>
      </dgm:t>
    </dgm:pt>
    <dgm:pt modelId="{CF9D254B-41C5-406D-BA35-BC5082C88E54}" type="pres">
      <dgm:prSet presAssocID="{A446BEC7-5617-40FD-840E-CC5CB61E1A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98E2D4-8ECC-471B-B219-EB052EA49C39}" type="pres">
      <dgm:prSet presAssocID="{E80ADB23-F37A-4F79-9BE8-7BA5745A3210}" presName="parentText" presStyleLbl="node1" presStyleIdx="0" presStyleCnt="2" custLinFactY="-3593" custLinFactNeighborX="-1521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636EB-18B2-4236-8191-07D7FB2BCA07}" type="pres">
      <dgm:prSet presAssocID="{7EB332F3-7C09-43BA-B4EB-920CF6FBF2D5}" presName="spacer" presStyleCnt="0"/>
      <dgm:spPr/>
    </dgm:pt>
    <dgm:pt modelId="{B95C8EC0-2C1C-4B05-8737-9F94E10629E0}" type="pres">
      <dgm:prSet presAssocID="{B5A5D6EC-DB2F-47D7-935B-E54545E5BB5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BCEB21-8325-4B9B-A7EA-3D6DBCCA9E42}" type="presOf" srcId="{A446BEC7-5617-40FD-840E-CC5CB61E1A46}" destId="{CF9D254B-41C5-406D-BA35-BC5082C88E54}" srcOrd="0" destOrd="0" presId="urn:microsoft.com/office/officeart/2005/8/layout/vList2"/>
    <dgm:cxn modelId="{3A073886-6474-4EA2-A8BA-DA2950685586}" srcId="{A446BEC7-5617-40FD-840E-CC5CB61E1A46}" destId="{E80ADB23-F37A-4F79-9BE8-7BA5745A3210}" srcOrd="0" destOrd="0" parTransId="{51422CD0-AA1C-437A-BA11-F64E2F5A6410}" sibTransId="{7EB332F3-7C09-43BA-B4EB-920CF6FBF2D5}"/>
    <dgm:cxn modelId="{2042D032-F1DA-462F-8FCB-0A6CE76F050A}" type="presOf" srcId="{E80ADB23-F37A-4F79-9BE8-7BA5745A3210}" destId="{7098E2D4-8ECC-471B-B219-EB052EA49C39}" srcOrd="0" destOrd="0" presId="urn:microsoft.com/office/officeart/2005/8/layout/vList2"/>
    <dgm:cxn modelId="{289000BD-ED5D-44EA-AF2F-84C8CA632E94}" srcId="{A446BEC7-5617-40FD-840E-CC5CB61E1A46}" destId="{B5A5D6EC-DB2F-47D7-935B-E54545E5BB54}" srcOrd="1" destOrd="0" parTransId="{86225B68-377B-4983-B598-9B55F8735102}" sibTransId="{D41756AF-59AE-4628-96CF-B22330E7E8D4}"/>
    <dgm:cxn modelId="{EC5E075D-0D26-44A9-ABEB-16FF3AB30586}" type="presOf" srcId="{B5A5D6EC-DB2F-47D7-935B-E54545E5BB54}" destId="{B95C8EC0-2C1C-4B05-8737-9F94E10629E0}" srcOrd="0" destOrd="0" presId="urn:microsoft.com/office/officeart/2005/8/layout/vList2"/>
    <dgm:cxn modelId="{957A5F82-E475-41E6-9EFF-963E96A0563F}" type="presParOf" srcId="{CF9D254B-41C5-406D-BA35-BC5082C88E54}" destId="{7098E2D4-8ECC-471B-B219-EB052EA49C39}" srcOrd="0" destOrd="0" presId="urn:microsoft.com/office/officeart/2005/8/layout/vList2"/>
    <dgm:cxn modelId="{99BEDD91-AE13-4579-B1DA-A03CABE46041}" type="presParOf" srcId="{CF9D254B-41C5-406D-BA35-BC5082C88E54}" destId="{5B3636EB-18B2-4236-8191-07D7FB2BCA07}" srcOrd="1" destOrd="0" presId="urn:microsoft.com/office/officeart/2005/8/layout/vList2"/>
    <dgm:cxn modelId="{AA047C02-03B4-45EF-A8A7-2DC4982E8083}" type="presParOf" srcId="{CF9D254B-41C5-406D-BA35-BC5082C88E54}" destId="{B95C8EC0-2C1C-4B05-8737-9F94E10629E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61C375-1BF8-4782-98BC-D63825E593E2}" type="doc">
      <dgm:prSet loTypeId="urn:microsoft.com/office/officeart/2005/8/layout/target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F74A763-3458-41BD-9575-248E1A985961}">
      <dgm:prSet phldrT="[Текст]" custT="1"/>
      <dgm:spPr/>
      <dgm:t>
        <a:bodyPr/>
        <a:lstStyle/>
        <a:p>
          <a:r>
            <a:rPr lang="ru-RU" sz="4000" dirty="0" smtClean="0"/>
            <a:t>открытость</a:t>
          </a:r>
          <a:endParaRPr lang="ru-RU" sz="4000" dirty="0"/>
        </a:p>
      </dgm:t>
    </dgm:pt>
    <dgm:pt modelId="{855152B4-3999-4077-A049-F7C7A1C6B3C3}" type="parTrans" cxnId="{9F72F346-8A7B-417E-9E7B-92ACF1A129AC}">
      <dgm:prSet/>
      <dgm:spPr/>
      <dgm:t>
        <a:bodyPr/>
        <a:lstStyle/>
        <a:p>
          <a:endParaRPr lang="ru-RU"/>
        </a:p>
      </dgm:t>
    </dgm:pt>
    <dgm:pt modelId="{72F561B9-5129-4690-88CA-512226E8F3F6}" type="sibTrans" cxnId="{9F72F346-8A7B-417E-9E7B-92ACF1A129AC}">
      <dgm:prSet/>
      <dgm:spPr/>
      <dgm:t>
        <a:bodyPr/>
        <a:lstStyle/>
        <a:p>
          <a:endParaRPr lang="ru-RU"/>
        </a:p>
      </dgm:t>
    </dgm:pt>
    <dgm:pt modelId="{515F4514-EF02-4A92-ABA5-55B23E4427FC}">
      <dgm:prSet phldrT="[Текст]" custT="1"/>
      <dgm:spPr/>
      <dgm:t>
        <a:bodyPr/>
        <a:lstStyle/>
        <a:p>
          <a:r>
            <a:rPr lang="ru-RU" sz="4000" dirty="0" smtClean="0"/>
            <a:t>устойчивость</a:t>
          </a:r>
          <a:endParaRPr lang="ru-RU" sz="4000" dirty="0"/>
        </a:p>
      </dgm:t>
    </dgm:pt>
    <dgm:pt modelId="{6E5274C8-D7E4-460D-89F9-FE018DEE9081}" type="parTrans" cxnId="{9488776F-81B9-4137-BC85-341E65E9C1A3}">
      <dgm:prSet/>
      <dgm:spPr/>
      <dgm:t>
        <a:bodyPr/>
        <a:lstStyle/>
        <a:p>
          <a:endParaRPr lang="ru-RU"/>
        </a:p>
      </dgm:t>
    </dgm:pt>
    <dgm:pt modelId="{BB87825B-7E80-4307-9CD4-8DA437ED53B5}" type="sibTrans" cxnId="{9488776F-81B9-4137-BC85-341E65E9C1A3}">
      <dgm:prSet/>
      <dgm:spPr/>
      <dgm:t>
        <a:bodyPr/>
        <a:lstStyle/>
        <a:p>
          <a:endParaRPr lang="ru-RU"/>
        </a:p>
      </dgm:t>
    </dgm:pt>
    <dgm:pt modelId="{69CAE96B-1133-4EC4-9AA6-E84ACF2F2E05}">
      <dgm:prSet phldrT="[Текст]" custT="1"/>
      <dgm:spPr/>
      <dgm:t>
        <a:bodyPr/>
        <a:lstStyle/>
        <a:p>
          <a:r>
            <a:rPr lang="ru-RU" sz="4000" dirty="0" smtClean="0"/>
            <a:t>развитие</a:t>
          </a:r>
          <a:endParaRPr lang="ru-RU" sz="4000" dirty="0"/>
        </a:p>
      </dgm:t>
    </dgm:pt>
    <dgm:pt modelId="{15B4B173-28F0-4016-AC97-E028316D5391}" type="parTrans" cxnId="{5A2DF1CE-61C0-4FC3-A0CC-BF044CF9000F}">
      <dgm:prSet/>
      <dgm:spPr/>
      <dgm:t>
        <a:bodyPr/>
        <a:lstStyle/>
        <a:p>
          <a:endParaRPr lang="ru-RU"/>
        </a:p>
      </dgm:t>
    </dgm:pt>
    <dgm:pt modelId="{061D6FD3-8365-4A12-AF8F-71EEA3C5465D}" type="sibTrans" cxnId="{5A2DF1CE-61C0-4FC3-A0CC-BF044CF9000F}">
      <dgm:prSet/>
      <dgm:spPr/>
      <dgm:t>
        <a:bodyPr/>
        <a:lstStyle/>
        <a:p>
          <a:endParaRPr lang="ru-RU"/>
        </a:p>
      </dgm:t>
    </dgm:pt>
    <dgm:pt modelId="{60806084-9AEC-428B-93A8-2B5DFD73B0D3}" type="pres">
      <dgm:prSet presAssocID="{9261C375-1BF8-4782-98BC-D63825E593E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494655-611D-4460-B2A4-244491F45945}" type="pres">
      <dgm:prSet presAssocID="{1F74A763-3458-41BD-9575-248E1A985961}" presName="circle1" presStyleLbl="node1" presStyleIdx="0" presStyleCnt="3"/>
      <dgm:spPr/>
    </dgm:pt>
    <dgm:pt modelId="{ADB5A586-BE28-43E4-93BB-AE3B7F2C179A}" type="pres">
      <dgm:prSet presAssocID="{1F74A763-3458-41BD-9575-248E1A985961}" presName="space" presStyleCnt="0"/>
      <dgm:spPr/>
    </dgm:pt>
    <dgm:pt modelId="{FD01DD1F-AAA6-4299-A626-67390F508B56}" type="pres">
      <dgm:prSet presAssocID="{1F74A763-3458-41BD-9575-248E1A985961}" presName="rect1" presStyleLbl="alignAcc1" presStyleIdx="0" presStyleCnt="3"/>
      <dgm:spPr/>
      <dgm:t>
        <a:bodyPr/>
        <a:lstStyle/>
        <a:p>
          <a:endParaRPr lang="ru-RU"/>
        </a:p>
      </dgm:t>
    </dgm:pt>
    <dgm:pt modelId="{D06E4F09-3E77-4906-9A34-847E3C536ACB}" type="pres">
      <dgm:prSet presAssocID="{515F4514-EF02-4A92-ABA5-55B23E4427FC}" presName="vertSpace2" presStyleLbl="node1" presStyleIdx="0" presStyleCnt="3"/>
      <dgm:spPr/>
    </dgm:pt>
    <dgm:pt modelId="{DBCA2C9C-E495-47FD-BDC0-911B94C0006B}" type="pres">
      <dgm:prSet presAssocID="{515F4514-EF02-4A92-ABA5-55B23E4427FC}" presName="circle2" presStyleLbl="node1" presStyleIdx="1" presStyleCnt="3"/>
      <dgm:spPr/>
    </dgm:pt>
    <dgm:pt modelId="{6A810EC1-5B49-472A-A210-30A401A1FF06}" type="pres">
      <dgm:prSet presAssocID="{515F4514-EF02-4A92-ABA5-55B23E4427FC}" presName="rect2" presStyleLbl="alignAcc1" presStyleIdx="1" presStyleCnt="3"/>
      <dgm:spPr/>
      <dgm:t>
        <a:bodyPr/>
        <a:lstStyle/>
        <a:p>
          <a:endParaRPr lang="ru-RU"/>
        </a:p>
      </dgm:t>
    </dgm:pt>
    <dgm:pt modelId="{0ABEEFA8-0F16-40CE-A273-FD3A35D8C9ED}" type="pres">
      <dgm:prSet presAssocID="{69CAE96B-1133-4EC4-9AA6-E84ACF2F2E05}" presName="vertSpace3" presStyleLbl="node1" presStyleIdx="1" presStyleCnt="3"/>
      <dgm:spPr/>
    </dgm:pt>
    <dgm:pt modelId="{A24C86D3-DB4C-434E-B3C9-573E30D4E7D7}" type="pres">
      <dgm:prSet presAssocID="{69CAE96B-1133-4EC4-9AA6-E84ACF2F2E05}" presName="circle3" presStyleLbl="node1" presStyleIdx="2" presStyleCnt="3"/>
      <dgm:spPr/>
    </dgm:pt>
    <dgm:pt modelId="{5784CBBF-BC8B-497B-B659-52FB1D96F079}" type="pres">
      <dgm:prSet presAssocID="{69CAE96B-1133-4EC4-9AA6-E84ACF2F2E05}" presName="rect3" presStyleLbl="alignAcc1" presStyleIdx="2" presStyleCnt="3"/>
      <dgm:spPr/>
      <dgm:t>
        <a:bodyPr/>
        <a:lstStyle/>
        <a:p>
          <a:endParaRPr lang="ru-RU"/>
        </a:p>
      </dgm:t>
    </dgm:pt>
    <dgm:pt modelId="{91D7D249-0748-42F4-975B-CCBDC94206D8}" type="pres">
      <dgm:prSet presAssocID="{1F74A763-3458-41BD-9575-248E1A985961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22837-0FE8-4CBC-A902-A8C46823FCAA}" type="pres">
      <dgm:prSet presAssocID="{515F4514-EF02-4A92-ABA5-55B23E4427FC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60382-62BD-4680-897A-1A08C52619E0}" type="pres">
      <dgm:prSet presAssocID="{69CAE96B-1133-4EC4-9AA6-E84ACF2F2E05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2DF1CE-61C0-4FC3-A0CC-BF044CF9000F}" srcId="{9261C375-1BF8-4782-98BC-D63825E593E2}" destId="{69CAE96B-1133-4EC4-9AA6-E84ACF2F2E05}" srcOrd="2" destOrd="0" parTransId="{15B4B173-28F0-4016-AC97-E028316D5391}" sibTransId="{061D6FD3-8365-4A12-AF8F-71EEA3C5465D}"/>
    <dgm:cxn modelId="{B7526FF2-27CB-4C9E-91C2-3EB7BA10A0FB}" type="presOf" srcId="{69CAE96B-1133-4EC4-9AA6-E84ACF2F2E05}" destId="{AC060382-62BD-4680-897A-1A08C52619E0}" srcOrd="1" destOrd="0" presId="urn:microsoft.com/office/officeart/2005/8/layout/target3"/>
    <dgm:cxn modelId="{9488776F-81B9-4137-BC85-341E65E9C1A3}" srcId="{9261C375-1BF8-4782-98BC-D63825E593E2}" destId="{515F4514-EF02-4A92-ABA5-55B23E4427FC}" srcOrd="1" destOrd="0" parTransId="{6E5274C8-D7E4-460D-89F9-FE018DEE9081}" sibTransId="{BB87825B-7E80-4307-9CD4-8DA437ED53B5}"/>
    <dgm:cxn modelId="{9FE8A0F4-60A7-4446-9242-984A8347F475}" type="presOf" srcId="{9261C375-1BF8-4782-98BC-D63825E593E2}" destId="{60806084-9AEC-428B-93A8-2B5DFD73B0D3}" srcOrd="0" destOrd="0" presId="urn:microsoft.com/office/officeart/2005/8/layout/target3"/>
    <dgm:cxn modelId="{A29F011E-B542-49A0-9EC9-B5E7B5F5EE07}" type="presOf" srcId="{1F74A763-3458-41BD-9575-248E1A985961}" destId="{FD01DD1F-AAA6-4299-A626-67390F508B56}" srcOrd="0" destOrd="0" presId="urn:microsoft.com/office/officeart/2005/8/layout/target3"/>
    <dgm:cxn modelId="{9F72F346-8A7B-417E-9E7B-92ACF1A129AC}" srcId="{9261C375-1BF8-4782-98BC-D63825E593E2}" destId="{1F74A763-3458-41BD-9575-248E1A985961}" srcOrd="0" destOrd="0" parTransId="{855152B4-3999-4077-A049-F7C7A1C6B3C3}" sibTransId="{72F561B9-5129-4690-88CA-512226E8F3F6}"/>
    <dgm:cxn modelId="{B9C0A749-3A93-460C-8F0D-6F20F3CA1F4E}" type="presOf" srcId="{515F4514-EF02-4A92-ABA5-55B23E4427FC}" destId="{D7F22837-0FE8-4CBC-A902-A8C46823FCAA}" srcOrd="1" destOrd="0" presId="urn:microsoft.com/office/officeart/2005/8/layout/target3"/>
    <dgm:cxn modelId="{91A9FB8F-4907-48FC-9998-D148EEBFD3C9}" type="presOf" srcId="{69CAE96B-1133-4EC4-9AA6-E84ACF2F2E05}" destId="{5784CBBF-BC8B-497B-B659-52FB1D96F079}" srcOrd="0" destOrd="0" presId="urn:microsoft.com/office/officeart/2005/8/layout/target3"/>
    <dgm:cxn modelId="{E905B0D7-DEDE-44E4-A7CD-8DAC2D5755CD}" type="presOf" srcId="{515F4514-EF02-4A92-ABA5-55B23E4427FC}" destId="{6A810EC1-5B49-472A-A210-30A401A1FF06}" srcOrd="0" destOrd="0" presId="urn:microsoft.com/office/officeart/2005/8/layout/target3"/>
    <dgm:cxn modelId="{2B39A8C0-12A8-4A5C-A97A-4F109116B579}" type="presOf" srcId="{1F74A763-3458-41BD-9575-248E1A985961}" destId="{91D7D249-0748-42F4-975B-CCBDC94206D8}" srcOrd="1" destOrd="0" presId="urn:microsoft.com/office/officeart/2005/8/layout/target3"/>
    <dgm:cxn modelId="{101DA68D-C6A8-4EF9-890A-F453C7415584}" type="presParOf" srcId="{60806084-9AEC-428B-93A8-2B5DFD73B0D3}" destId="{79494655-611D-4460-B2A4-244491F45945}" srcOrd="0" destOrd="0" presId="urn:microsoft.com/office/officeart/2005/8/layout/target3"/>
    <dgm:cxn modelId="{B0039D5B-F65C-4158-BAC3-127E63D53BFE}" type="presParOf" srcId="{60806084-9AEC-428B-93A8-2B5DFD73B0D3}" destId="{ADB5A586-BE28-43E4-93BB-AE3B7F2C179A}" srcOrd="1" destOrd="0" presId="urn:microsoft.com/office/officeart/2005/8/layout/target3"/>
    <dgm:cxn modelId="{9F817D37-FB36-48EE-9ADB-5B13E9AD52A6}" type="presParOf" srcId="{60806084-9AEC-428B-93A8-2B5DFD73B0D3}" destId="{FD01DD1F-AAA6-4299-A626-67390F508B56}" srcOrd="2" destOrd="0" presId="urn:microsoft.com/office/officeart/2005/8/layout/target3"/>
    <dgm:cxn modelId="{4973AFDC-4381-4796-AACC-D289FF04215C}" type="presParOf" srcId="{60806084-9AEC-428B-93A8-2B5DFD73B0D3}" destId="{D06E4F09-3E77-4906-9A34-847E3C536ACB}" srcOrd="3" destOrd="0" presId="urn:microsoft.com/office/officeart/2005/8/layout/target3"/>
    <dgm:cxn modelId="{3842AE92-FFC0-4912-B7DB-D680F384A72F}" type="presParOf" srcId="{60806084-9AEC-428B-93A8-2B5DFD73B0D3}" destId="{DBCA2C9C-E495-47FD-BDC0-911B94C0006B}" srcOrd="4" destOrd="0" presId="urn:microsoft.com/office/officeart/2005/8/layout/target3"/>
    <dgm:cxn modelId="{8FDD1B5C-E2DF-4171-9EBF-5029BD0B5350}" type="presParOf" srcId="{60806084-9AEC-428B-93A8-2B5DFD73B0D3}" destId="{6A810EC1-5B49-472A-A210-30A401A1FF06}" srcOrd="5" destOrd="0" presId="urn:microsoft.com/office/officeart/2005/8/layout/target3"/>
    <dgm:cxn modelId="{7D39FA25-58BD-4E18-A825-62F8E8AC9733}" type="presParOf" srcId="{60806084-9AEC-428B-93A8-2B5DFD73B0D3}" destId="{0ABEEFA8-0F16-40CE-A273-FD3A35D8C9ED}" srcOrd="6" destOrd="0" presId="urn:microsoft.com/office/officeart/2005/8/layout/target3"/>
    <dgm:cxn modelId="{8FF499A4-3910-41ED-B7AD-752260C0A6C1}" type="presParOf" srcId="{60806084-9AEC-428B-93A8-2B5DFD73B0D3}" destId="{A24C86D3-DB4C-434E-B3C9-573E30D4E7D7}" srcOrd="7" destOrd="0" presId="urn:microsoft.com/office/officeart/2005/8/layout/target3"/>
    <dgm:cxn modelId="{ACF3912C-FFC6-4C1E-B235-0E00C7980BAA}" type="presParOf" srcId="{60806084-9AEC-428B-93A8-2B5DFD73B0D3}" destId="{5784CBBF-BC8B-497B-B659-52FB1D96F079}" srcOrd="8" destOrd="0" presId="urn:microsoft.com/office/officeart/2005/8/layout/target3"/>
    <dgm:cxn modelId="{3A7D90BE-887D-4453-9FE4-2A1E4C104926}" type="presParOf" srcId="{60806084-9AEC-428B-93A8-2B5DFD73B0D3}" destId="{91D7D249-0748-42F4-975B-CCBDC94206D8}" srcOrd="9" destOrd="0" presId="urn:microsoft.com/office/officeart/2005/8/layout/target3"/>
    <dgm:cxn modelId="{96AA3A0F-D501-4E39-97F0-F1FAF74C8AFF}" type="presParOf" srcId="{60806084-9AEC-428B-93A8-2B5DFD73B0D3}" destId="{D7F22837-0FE8-4CBC-A902-A8C46823FCAA}" srcOrd="10" destOrd="0" presId="urn:microsoft.com/office/officeart/2005/8/layout/target3"/>
    <dgm:cxn modelId="{6B456DFB-54E5-48CE-BD21-ADA39AC7F7B5}" type="presParOf" srcId="{60806084-9AEC-428B-93A8-2B5DFD73B0D3}" destId="{AC060382-62BD-4680-897A-1A08C52619E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0BC74-26CD-48E9-BA4F-8677C3F7D373}">
      <dsp:nvSpPr>
        <dsp:cNvPr id="0" name=""/>
        <dsp:cNvSpPr/>
      </dsp:nvSpPr>
      <dsp:spPr>
        <a:xfrm>
          <a:off x="-7002694" y="-1070542"/>
          <a:ext cx="8333772" cy="8333772"/>
        </a:xfrm>
        <a:prstGeom prst="blockArc">
          <a:avLst>
            <a:gd name="adj1" fmla="val 18900000"/>
            <a:gd name="adj2" fmla="val 2700000"/>
            <a:gd name="adj3" fmla="val 259"/>
          </a:avLst>
        </a:pr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E15C2-15E8-4ED2-A64E-3B5146BEF58B}">
      <dsp:nvSpPr>
        <dsp:cNvPr id="0" name=""/>
        <dsp:cNvSpPr/>
      </dsp:nvSpPr>
      <dsp:spPr>
        <a:xfrm>
          <a:off x="696425" y="389685"/>
          <a:ext cx="6631591" cy="1125499"/>
        </a:xfrm>
        <a:prstGeom prst="rect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619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Arial Narrow" pitchFamily="34" charset="0"/>
            </a:rPr>
            <a:t>В связи с завершением освоения основной программы дошкольного образования выпущен в школу 161 воспитанник, это на 34 человека больше, чем в 2015 году</a:t>
          </a:r>
          <a:endParaRPr lang="ru-RU" sz="2000" b="1" kern="1200" dirty="0"/>
        </a:p>
      </dsp:txBody>
      <dsp:txXfrm>
        <a:off x="696425" y="389685"/>
        <a:ext cx="6631591" cy="1125499"/>
      </dsp:txXfrm>
    </dsp:sp>
    <dsp:sp modelId="{70EF100D-DE4A-424D-A0A3-9C77CE2D8BC4}">
      <dsp:nvSpPr>
        <dsp:cNvPr id="0" name=""/>
        <dsp:cNvSpPr/>
      </dsp:nvSpPr>
      <dsp:spPr>
        <a:xfrm>
          <a:off x="100998" y="357008"/>
          <a:ext cx="1190853" cy="1190853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C98601F-95DD-4146-AA82-7ECC26DD8C72}">
      <dsp:nvSpPr>
        <dsp:cNvPr id="0" name=""/>
        <dsp:cNvSpPr/>
      </dsp:nvSpPr>
      <dsp:spPr>
        <a:xfrm>
          <a:off x="1242620" y="1905366"/>
          <a:ext cx="6085396" cy="952683"/>
        </a:xfrm>
        <a:prstGeom prst="rect">
          <a:avLst/>
        </a:prstGeom>
        <a:gradFill rotWithShape="0">
          <a:gsLst>
            <a:gs pos="28000">
              <a:schemeClr val="accent4">
                <a:hueOff val="-1525760"/>
                <a:satOff val="-2617"/>
                <a:lumOff val="-1895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1525760"/>
                <a:satOff val="-2617"/>
                <a:lumOff val="-1895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6192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itchFamily="34" charset="0"/>
            </a:rPr>
            <a:t>Детские сады посещает 709 </a:t>
          </a:r>
          <a:r>
            <a:rPr lang="ru-RU" sz="1600" b="1" kern="1200" dirty="0" smtClean="0">
              <a:latin typeface="Arial Narrow" pitchFamily="34" charset="0"/>
            </a:rPr>
            <a:t>детей</a:t>
          </a:r>
          <a:endParaRPr lang="ru-RU" sz="1600" kern="1200" dirty="0">
            <a:latin typeface="Arial Narrow" pitchFamily="34" charset="0"/>
          </a:endParaRPr>
        </a:p>
      </dsp:txBody>
      <dsp:txXfrm>
        <a:off x="1242620" y="1905366"/>
        <a:ext cx="6085396" cy="952683"/>
      </dsp:txXfrm>
    </dsp:sp>
    <dsp:sp modelId="{B37035F5-83B0-4FC5-96EE-0DBAA5D8C4DA}">
      <dsp:nvSpPr>
        <dsp:cNvPr id="0" name=""/>
        <dsp:cNvSpPr/>
      </dsp:nvSpPr>
      <dsp:spPr>
        <a:xfrm>
          <a:off x="647194" y="1786280"/>
          <a:ext cx="1190853" cy="1190853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1525760"/>
              <a:satOff val="-2617"/>
              <a:lumOff val="-18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CD148-83D5-4108-AFAD-1A43C5A9E66A}">
      <dsp:nvSpPr>
        <dsp:cNvPr id="0" name=""/>
        <dsp:cNvSpPr/>
      </dsp:nvSpPr>
      <dsp:spPr>
        <a:xfrm>
          <a:off x="1242620" y="3171048"/>
          <a:ext cx="6085396" cy="1279863"/>
        </a:xfrm>
        <a:prstGeom prst="rect">
          <a:avLst/>
        </a:prstGeom>
        <a:gradFill rotWithShape="0">
          <a:gsLst>
            <a:gs pos="28000">
              <a:schemeClr val="accent4">
                <a:hueOff val="-3051520"/>
                <a:satOff val="-5234"/>
                <a:lumOff val="-3791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3051520"/>
                <a:satOff val="-5234"/>
                <a:lumOff val="-3791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61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 Narrow" pitchFamily="34" charset="0"/>
            </a:rPr>
            <a:t>В завершившемся учебном году в общеобразовательных организациях района обучалось 1935 школьников. В новом -  ожидается  прирост  около 2%  обучающихся</a:t>
          </a:r>
          <a:endParaRPr lang="ru-RU" sz="1800" b="1" kern="1200" dirty="0">
            <a:latin typeface="Arial Narrow" pitchFamily="34" charset="0"/>
          </a:endParaRPr>
        </a:p>
      </dsp:txBody>
      <dsp:txXfrm>
        <a:off x="1242620" y="3171048"/>
        <a:ext cx="6085396" cy="1279863"/>
      </dsp:txXfrm>
    </dsp:sp>
    <dsp:sp modelId="{7211099F-5579-4A54-BD70-B5ECDBF2B92C}">
      <dsp:nvSpPr>
        <dsp:cNvPr id="0" name=""/>
        <dsp:cNvSpPr/>
      </dsp:nvSpPr>
      <dsp:spPr>
        <a:xfrm>
          <a:off x="647194" y="3215553"/>
          <a:ext cx="1190853" cy="1190853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3051520"/>
              <a:satOff val="-5234"/>
              <a:lumOff val="-379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9B9D100-D5F2-4D31-A05D-A51CBCF2E0B5}">
      <dsp:nvSpPr>
        <dsp:cNvPr id="0" name=""/>
        <dsp:cNvSpPr/>
      </dsp:nvSpPr>
      <dsp:spPr>
        <a:xfrm>
          <a:off x="696425" y="4763911"/>
          <a:ext cx="6631591" cy="952683"/>
        </a:xfrm>
        <a:prstGeom prst="rect">
          <a:avLst/>
        </a:prstGeom>
        <a:gradFill rotWithShape="0">
          <a:gsLst>
            <a:gs pos="28000">
              <a:schemeClr val="accent4">
                <a:hueOff val="-4577280"/>
                <a:satOff val="-7851"/>
                <a:lumOff val="-5686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4577280"/>
                <a:satOff val="-7851"/>
                <a:lumOff val="-568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6192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Arial Narrow" pitchFamily="34" charset="0"/>
            </a:rPr>
            <a:t>Программы дополнительного образования реализуются в 2 организациях дополнительного образования,  которые посещали  1608  детей</a:t>
          </a:r>
          <a:endParaRPr lang="ru-RU" sz="2100" b="1" kern="1200" dirty="0">
            <a:latin typeface="Arial Narrow" pitchFamily="34" charset="0"/>
          </a:endParaRPr>
        </a:p>
      </dsp:txBody>
      <dsp:txXfrm>
        <a:off x="696425" y="4763911"/>
        <a:ext cx="6631591" cy="952683"/>
      </dsp:txXfrm>
    </dsp:sp>
    <dsp:sp modelId="{B5FF0D74-5250-4E17-AA14-1936EF91224E}">
      <dsp:nvSpPr>
        <dsp:cNvPr id="0" name=""/>
        <dsp:cNvSpPr/>
      </dsp:nvSpPr>
      <dsp:spPr>
        <a:xfrm>
          <a:off x="100998" y="4644825"/>
          <a:ext cx="1190853" cy="1190853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-4577280"/>
              <a:satOff val="-7851"/>
              <a:lumOff val="-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9BC3BA-E285-48D3-B5F9-19B9221A62D5}">
      <dsp:nvSpPr>
        <dsp:cNvPr id="0" name=""/>
        <dsp:cNvSpPr/>
      </dsp:nvSpPr>
      <dsp:spPr>
        <a:xfrm>
          <a:off x="0" y="1428717"/>
          <a:ext cx="9144000" cy="1612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4DAF5-5804-46A8-951B-E59823B3E055}">
      <dsp:nvSpPr>
        <dsp:cNvPr id="0" name=""/>
        <dsp:cNvSpPr/>
      </dsp:nvSpPr>
      <dsp:spPr>
        <a:xfrm>
          <a:off x="296547" y="504047"/>
          <a:ext cx="8694921" cy="20643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/>
            <a:t>Все школы реализуют общеобразовательную программу в одну смену. Организуется подвоз более трехсот учащихся к месту обучения. На подвозе задействовано </a:t>
          </a:r>
          <a:r>
            <a:rPr lang="ru-RU" sz="2400" u="none" kern="1200" dirty="0" smtClean="0">
              <a:solidFill>
                <a:srgbClr val="FF0000"/>
              </a:solidFill>
            </a:rPr>
            <a:t>16</a:t>
          </a:r>
          <a:r>
            <a:rPr lang="ru-RU" sz="2400" kern="1200" dirty="0" smtClean="0"/>
            <a:t> школьных автобусов с протяжённостью маршрутов </a:t>
          </a:r>
          <a:r>
            <a:rPr lang="ru-RU" sz="2400" kern="1200" dirty="0" smtClean="0">
              <a:solidFill>
                <a:srgbClr val="FF0000"/>
              </a:solidFill>
            </a:rPr>
            <a:t>519</a:t>
          </a:r>
          <a:r>
            <a:rPr lang="ru-RU" sz="2400" kern="1200" dirty="0" smtClean="0"/>
            <a:t>  км.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97322" y="604822"/>
        <a:ext cx="8493371" cy="1862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BA723-2037-465A-8CC3-0051760351AC}">
      <dsp:nvSpPr>
        <dsp:cNvPr id="0" name=""/>
        <dsp:cNvSpPr/>
      </dsp:nvSpPr>
      <dsp:spPr>
        <a:xfrm>
          <a:off x="1409858" y="3030004"/>
          <a:ext cx="753845" cy="14364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6922" y="0"/>
              </a:lnTo>
              <a:lnTo>
                <a:pt x="376922" y="1436442"/>
              </a:lnTo>
              <a:lnTo>
                <a:pt x="753845" y="1436442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chemeClr val="tx1"/>
            </a:solidFill>
          </a:endParaRPr>
        </a:p>
      </dsp:txBody>
      <dsp:txXfrm>
        <a:off x="1746225" y="3707669"/>
        <a:ext cx="81111" cy="81111"/>
      </dsp:txXfrm>
    </dsp:sp>
    <dsp:sp modelId="{3611563E-ED76-4378-9AD9-9EBD73917EAD}">
      <dsp:nvSpPr>
        <dsp:cNvPr id="0" name=""/>
        <dsp:cNvSpPr/>
      </dsp:nvSpPr>
      <dsp:spPr>
        <a:xfrm>
          <a:off x="1409858" y="2892025"/>
          <a:ext cx="3304441" cy="137978"/>
        </a:xfrm>
        <a:custGeom>
          <a:avLst/>
          <a:gdLst/>
          <a:ahLst/>
          <a:cxnLst/>
          <a:rect l="0" t="0" r="0" b="0"/>
          <a:pathLst>
            <a:path>
              <a:moveTo>
                <a:pt x="0" y="137978"/>
              </a:moveTo>
              <a:lnTo>
                <a:pt x="1652220" y="137978"/>
              </a:lnTo>
              <a:lnTo>
                <a:pt x="1652220" y="0"/>
              </a:lnTo>
              <a:lnTo>
                <a:pt x="3304441" y="0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</a:endParaRPr>
        </a:p>
      </dsp:txBody>
      <dsp:txXfrm>
        <a:off x="2979396" y="2878332"/>
        <a:ext cx="165366" cy="165366"/>
      </dsp:txXfrm>
    </dsp:sp>
    <dsp:sp modelId="{D15E3695-D36B-45D5-9C47-D1F9A4DC930F}">
      <dsp:nvSpPr>
        <dsp:cNvPr id="0" name=""/>
        <dsp:cNvSpPr/>
      </dsp:nvSpPr>
      <dsp:spPr>
        <a:xfrm>
          <a:off x="1409858" y="1593562"/>
          <a:ext cx="753845" cy="1436442"/>
        </a:xfrm>
        <a:custGeom>
          <a:avLst/>
          <a:gdLst/>
          <a:ahLst/>
          <a:cxnLst/>
          <a:rect l="0" t="0" r="0" b="0"/>
          <a:pathLst>
            <a:path>
              <a:moveTo>
                <a:pt x="0" y="1436442"/>
              </a:moveTo>
              <a:lnTo>
                <a:pt x="376922" y="1436442"/>
              </a:lnTo>
              <a:lnTo>
                <a:pt x="376922" y="0"/>
              </a:lnTo>
              <a:lnTo>
                <a:pt x="753845" y="0"/>
              </a:lnTo>
            </a:path>
          </a:pathLst>
        </a:custGeom>
        <a:noFill/>
        <a:ln w="1587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solidFill>
              <a:schemeClr val="tx1"/>
            </a:solidFill>
          </a:endParaRPr>
        </a:p>
      </dsp:txBody>
      <dsp:txXfrm>
        <a:off x="1746225" y="2271227"/>
        <a:ext cx="81111" cy="81111"/>
      </dsp:txXfrm>
    </dsp:sp>
    <dsp:sp modelId="{32B7CF21-560B-44B3-81C3-1DA0E1750C08}">
      <dsp:nvSpPr>
        <dsp:cNvPr id="0" name=""/>
        <dsp:cNvSpPr/>
      </dsp:nvSpPr>
      <dsp:spPr>
        <a:xfrm rot="16200000">
          <a:off x="-2188807" y="2455427"/>
          <a:ext cx="6048178" cy="11491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solidFill>
                <a:schemeClr val="tx1"/>
              </a:solidFill>
            </a:rPr>
            <a:t>ГИА-9</a:t>
          </a:r>
          <a:endParaRPr lang="ru-RU" sz="6500" kern="1200" dirty="0">
            <a:solidFill>
              <a:schemeClr val="tx1"/>
            </a:solidFill>
          </a:endParaRPr>
        </a:p>
      </dsp:txBody>
      <dsp:txXfrm>
        <a:off x="-2188807" y="2455427"/>
        <a:ext cx="6048178" cy="1149153"/>
      </dsp:txXfrm>
    </dsp:sp>
    <dsp:sp modelId="{C4F83B9A-D51D-4ECB-A80E-BA7F6FBFA8E3}">
      <dsp:nvSpPr>
        <dsp:cNvPr id="0" name=""/>
        <dsp:cNvSpPr/>
      </dsp:nvSpPr>
      <dsp:spPr>
        <a:xfrm>
          <a:off x="2163703" y="1018985"/>
          <a:ext cx="6360567" cy="11491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К государственной итоговой аттестации за курс основной школы  были допущены 174 выпускника из  177 обучающихся по ООП ООО</a:t>
          </a:r>
          <a:endParaRPr lang="ru-RU" sz="2400" kern="1200" dirty="0">
            <a:solidFill>
              <a:schemeClr val="tx1"/>
            </a:solidFill>
            <a:latin typeface="+mj-lt"/>
          </a:endParaRPr>
        </a:p>
      </dsp:txBody>
      <dsp:txXfrm>
        <a:off x="2163703" y="1018985"/>
        <a:ext cx="6360567" cy="1149153"/>
      </dsp:txXfrm>
    </dsp:sp>
    <dsp:sp modelId="{30BEC3E8-F8AB-4973-B53A-71A9941585AC}">
      <dsp:nvSpPr>
        <dsp:cNvPr id="0" name=""/>
        <dsp:cNvSpPr/>
      </dsp:nvSpPr>
      <dsp:spPr>
        <a:xfrm>
          <a:off x="4714300" y="2317448"/>
          <a:ext cx="3769225" cy="11491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Завершили обучение с отличием 16 девятиклассников.</a:t>
          </a:r>
          <a:endParaRPr lang="ru-RU" sz="2400" kern="1200" dirty="0">
            <a:solidFill>
              <a:schemeClr val="tx1"/>
            </a:solidFill>
            <a:latin typeface="+mj-lt"/>
          </a:endParaRPr>
        </a:p>
      </dsp:txBody>
      <dsp:txXfrm>
        <a:off x="4714300" y="2317448"/>
        <a:ext cx="3769225" cy="1149153"/>
      </dsp:txXfrm>
    </dsp:sp>
    <dsp:sp modelId="{8D84E9E0-4BF1-4C57-B6E5-360BB8658BF0}">
      <dsp:nvSpPr>
        <dsp:cNvPr id="0" name=""/>
        <dsp:cNvSpPr/>
      </dsp:nvSpPr>
      <dsp:spPr>
        <a:xfrm>
          <a:off x="2163703" y="3891869"/>
          <a:ext cx="3769225" cy="11491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Не  получили аттестат об основном общем образовании  25 выпускников</a:t>
          </a:r>
          <a:endParaRPr lang="ru-RU" sz="2400" kern="1200" dirty="0">
            <a:solidFill>
              <a:schemeClr val="tx1"/>
            </a:solidFill>
            <a:latin typeface="+mj-lt"/>
          </a:endParaRPr>
        </a:p>
      </dsp:txBody>
      <dsp:txXfrm>
        <a:off x="2163703" y="3891869"/>
        <a:ext cx="3769225" cy="11491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5DFF7-1683-41EC-B0AB-DEF11202B2AA}">
      <dsp:nvSpPr>
        <dsp:cNvPr id="0" name=""/>
        <dsp:cNvSpPr/>
      </dsp:nvSpPr>
      <dsp:spPr>
        <a:xfrm>
          <a:off x="7956" y="201645"/>
          <a:ext cx="2378065" cy="2965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 результатам ГИА-9 в этом году  выпускники малокомплектной основной школы демонстрируют одни из лучших результатов в районе по обязательным предмета</a:t>
          </a:r>
          <a:endParaRPr lang="ru-RU" sz="1800" kern="1200" dirty="0"/>
        </a:p>
      </dsp:txBody>
      <dsp:txXfrm>
        <a:off x="77607" y="271296"/>
        <a:ext cx="2238763" cy="2825848"/>
      </dsp:txXfrm>
    </dsp:sp>
    <dsp:sp modelId="{80CDE100-285E-475F-8D6A-DCA58E473D92}">
      <dsp:nvSpPr>
        <dsp:cNvPr id="0" name=""/>
        <dsp:cNvSpPr/>
      </dsp:nvSpPr>
      <dsp:spPr>
        <a:xfrm>
          <a:off x="2623828" y="1389340"/>
          <a:ext cx="504149" cy="589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623828" y="1507292"/>
        <a:ext cx="352904" cy="353856"/>
      </dsp:txXfrm>
    </dsp:sp>
    <dsp:sp modelId="{44B6BCFF-F1FE-4F07-84E9-77804286362A}">
      <dsp:nvSpPr>
        <dsp:cNvPr id="0" name=""/>
        <dsp:cNvSpPr/>
      </dsp:nvSpPr>
      <dsp:spPr>
        <a:xfrm>
          <a:off x="3337247" y="201645"/>
          <a:ext cx="2378065" cy="2965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 Большелуковской основной школе  средний балл по русскому языку выше районного показателя (46)  -  учитель Батурина Марина Викторовна</a:t>
          </a:r>
          <a:endParaRPr lang="ru-RU" sz="1800" kern="1200" dirty="0"/>
        </a:p>
      </dsp:txBody>
      <dsp:txXfrm>
        <a:off x="3406898" y="271296"/>
        <a:ext cx="2238763" cy="2825848"/>
      </dsp:txXfrm>
    </dsp:sp>
    <dsp:sp modelId="{3DF02525-AD75-4556-9666-7607EEA13DE8}">
      <dsp:nvSpPr>
        <dsp:cNvPr id="0" name=""/>
        <dsp:cNvSpPr/>
      </dsp:nvSpPr>
      <dsp:spPr>
        <a:xfrm>
          <a:off x="5953119" y="1389340"/>
          <a:ext cx="504149" cy="589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953119" y="1507292"/>
        <a:ext cx="352904" cy="353856"/>
      </dsp:txXfrm>
    </dsp:sp>
    <dsp:sp modelId="{678CDF00-9E5F-4BCF-B61E-B2B65767596A}">
      <dsp:nvSpPr>
        <dsp:cNvPr id="0" name=""/>
        <dsp:cNvSpPr/>
      </dsp:nvSpPr>
      <dsp:spPr>
        <a:xfrm>
          <a:off x="6666539" y="201645"/>
          <a:ext cx="2378065" cy="29651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 учителя  </a:t>
          </a:r>
          <a:r>
            <a:rPr lang="ru-RU" sz="1800" kern="1200" dirty="0" err="1" smtClean="0"/>
            <a:t>Сергазиновой</a:t>
          </a:r>
          <a:r>
            <a:rPr lang="ru-RU" sz="1800" kern="1200" dirty="0" smtClean="0"/>
            <a:t> Гульнары Николаевны средний балл в выпускном 9 классе составил 3,7, что на 0,2 выше показателя области</a:t>
          </a:r>
          <a:endParaRPr lang="ru-RU" sz="1800" kern="1200" dirty="0"/>
        </a:p>
      </dsp:txBody>
      <dsp:txXfrm>
        <a:off x="6736190" y="271296"/>
        <a:ext cx="2238763" cy="2825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8E2D4-8ECC-471B-B219-EB052EA49C39}">
      <dsp:nvSpPr>
        <dsp:cNvPr id="0" name=""/>
        <dsp:cNvSpPr/>
      </dsp:nvSpPr>
      <dsp:spPr>
        <a:xfrm>
          <a:off x="0" y="0"/>
          <a:ext cx="9144000" cy="18971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Благодаря</a:t>
          </a:r>
          <a:r>
            <a:rPr lang="ru-RU" sz="18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  <a:r>
            <a:rPr lang="ru-RU" sz="24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поддержке региона, реализуются меры развития физической культуры и спорта в школах. На сегодняшний день отремонтировано 9 из 14 спортзалов (64%).  </a:t>
          </a:r>
          <a:endParaRPr lang="ru-RU" sz="24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92611" y="92611"/>
        <a:ext cx="8958778" cy="1711933"/>
      </dsp:txXfrm>
    </dsp:sp>
    <dsp:sp modelId="{B95C8EC0-2C1C-4B05-8737-9F94E10629E0}">
      <dsp:nvSpPr>
        <dsp:cNvPr id="0" name=""/>
        <dsp:cNvSpPr/>
      </dsp:nvSpPr>
      <dsp:spPr>
        <a:xfrm>
          <a:off x="0" y="1990881"/>
          <a:ext cx="9144000" cy="18971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В рамках реализации областной программы «Развитие физической культуры и спорта в Новосибирской области на 2015-20121 годы» на средства федерального, регионального, местного бюджетов (общей стоимостью -1 313 700 рублей) начат капитальный ремонт спортивного зала в  Мироновской СОШ. </a:t>
          </a:r>
          <a:endParaRPr lang="ru-RU" sz="23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92611" y="2083492"/>
        <a:ext cx="8958778" cy="17119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94655-611D-4460-B2A4-244491F45945}">
      <dsp:nvSpPr>
        <dsp:cNvPr id="0" name=""/>
        <dsp:cNvSpPr/>
      </dsp:nvSpPr>
      <dsp:spPr>
        <a:xfrm>
          <a:off x="0" y="0"/>
          <a:ext cx="4814034" cy="48140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01DD1F-AAA6-4299-A626-67390F508B56}">
      <dsp:nvSpPr>
        <dsp:cNvPr id="0" name=""/>
        <dsp:cNvSpPr/>
      </dsp:nvSpPr>
      <dsp:spPr>
        <a:xfrm>
          <a:off x="2407017" y="0"/>
          <a:ext cx="6247072" cy="481403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открытость</a:t>
          </a:r>
          <a:endParaRPr lang="ru-RU" sz="4000" kern="1200" dirty="0"/>
        </a:p>
      </dsp:txBody>
      <dsp:txXfrm>
        <a:off x="2407017" y="0"/>
        <a:ext cx="6247072" cy="1444213"/>
      </dsp:txXfrm>
    </dsp:sp>
    <dsp:sp modelId="{DBCA2C9C-E495-47FD-BDC0-911B94C0006B}">
      <dsp:nvSpPr>
        <dsp:cNvPr id="0" name=""/>
        <dsp:cNvSpPr/>
      </dsp:nvSpPr>
      <dsp:spPr>
        <a:xfrm>
          <a:off x="842457" y="1444213"/>
          <a:ext cx="3129118" cy="312911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2288640"/>
                <a:satOff val="-3925"/>
                <a:lumOff val="-2843"/>
                <a:alphaOff val="0"/>
                <a:lumMod val="95000"/>
              </a:schemeClr>
            </a:gs>
            <a:gs pos="100000">
              <a:schemeClr val="accent4">
                <a:hueOff val="-2288640"/>
                <a:satOff val="-3925"/>
                <a:lumOff val="-2843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810EC1-5B49-472A-A210-30A401A1FF06}">
      <dsp:nvSpPr>
        <dsp:cNvPr id="0" name=""/>
        <dsp:cNvSpPr/>
      </dsp:nvSpPr>
      <dsp:spPr>
        <a:xfrm>
          <a:off x="2407017" y="1444213"/>
          <a:ext cx="6247072" cy="31291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88640"/>
              <a:satOff val="-3925"/>
              <a:lumOff val="-2843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устойчивость</a:t>
          </a:r>
          <a:endParaRPr lang="ru-RU" sz="4000" kern="1200" dirty="0"/>
        </a:p>
      </dsp:txBody>
      <dsp:txXfrm>
        <a:off x="2407017" y="1444213"/>
        <a:ext cx="6247072" cy="1444208"/>
      </dsp:txXfrm>
    </dsp:sp>
    <dsp:sp modelId="{A24C86D3-DB4C-434E-B3C9-573E30D4E7D7}">
      <dsp:nvSpPr>
        <dsp:cNvPr id="0" name=""/>
        <dsp:cNvSpPr/>
      </dsp:nvSpPr>
      <dsp:spPr>
        <a:xfrm>
          <a:off x="1684912" y="2888421"/>
          <a:ext cx="1444208" cy="144420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4577280"/>
                <a:satOff val="-7851"/>
                <a:lumOff val="-5686"/>
                <a:alphaOff val="0"/>
                <a:lumMod val="95000"/>
              </a:schemeClr>
            </a:gs>
            <a:gs pos="100000">
              <a:schemeClr val="accent4">
                <a:hueOff val="-4577280"/>
                <a:satOff val="-7851"/>
                <a:lumOff val="-5686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84CBBF-BC8B-497B-B659-52FB1D96F079}">
      <dsp:nvSpPr>
        <dsp:cNvPr id="0" name=""/>
        <dsp:cNvSpPr/>
      </dsp:nvSpPr>
      <dsp:spPr>
        <a:xfrm>
          <a:off x="2407017" y="2888421"/>
          <a:ext cx="6247072" cy="14442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577280"/>
              <a:satOff val="-7851"/>
              <a:lumOff val="-5686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развитие</a:t>
          </a:r>
          <a:endParaRPr lang="ru-RU" sz="4000" kern="1200" dirty="0"/>
        </a:p>
      </dsp:txBody>
      <dsp:txXfrm>
        <a:off x="2407017" y="2888421"/>
        <a:ext cx="6247072" cy="1444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CE2FE-FF38-411E-A5FB-9639900F7F34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D1660-1CF6-40E4-8282-46886438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475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206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9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83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76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2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920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74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6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906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C40DF-3893-4489-8AEA-F022E746316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91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D1660-1CF6-40E4-8282-468864386F0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7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28AF0D-157E-40F2-8E83-3D3B8E7EEB46}" type="datetimeFigureOut">
              <a:rPr lang="ru-RU" smtClean="0"/>
              <a:pPr/>
              <a:t>16.07.2019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C272A1-43D0-4FD6-A4EC-EE764AB9DE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4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7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6.jpeg"/><Relationship Id="rId4" Type="http://schemas.openxmlformats.org/officeDocument/2006/relationships/image" Target="../media/image58.jpe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gif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microsoft.com/office/2007/relationships/hdphoto" Target="../media/hdphoto4.wdp"/><Relationship Id="rId10" Type="http://schemas.openxmlformats.org/officeDocument/2006/relationships/image" Target="../media/image70.jpeg"/><Relationship Id="rId4" Type="http://schemas.openxmlformats.org/officeDocument/2006/relationships/image" Target="../media/image120.png"/><Relationship Id="rId9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diagramLayout" Target="../diagrams/layout2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microsoft.com/office/2007/relationships/diagramDrawing" Target="../diagrams/drawing2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9522" y="2420888"/>
            <a:ext cx="817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Narrow" pitchFamily="34" charset="0"/>
              </a:rPr>
              <a:t>«Муниципальная </a:t>
            </a:r>
            <a:r>
              <a:rPr lang="ru-RU" sz="3200" b="1" dirty="0">
                <a:solidFill>
                  <a:srgbClr val="C00000"/>
                </a:solidFill>
                <a:latin typeface="Arial Narrow" pitchFamily="34" charset="0"/>
              </a:rPr>
              <a:t>образовательная система  как модель открытого образования: актуальные проблемы и перспективы развития»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772" y="4506977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Доклад руководителя</a:t>
            </a:r>
          </a:p>
          <a:p>
            <a:pPr algn="ctr"/>
            <a:r>
              <a:rPr lang="ru-RU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МКУ «Управление образованием </a:t>
            </a:r>
          </a:p>
          <a:p>
            <a:pPr algn="ctr"/>
            <a:r>
              <a:rPr lang="ru-RU" sz="20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Баганского района» </a:t>
            </a:r>
            <a:r>
              <a:rPr lang="ru-RU" sz="2000" b="1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Ю.П.Лысенко</a:t>
            </a:r>
            <a:endParaRPr lang="ru-RU" sz="20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5300" y="6004073"/>
            <a:ext cx="18694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0">
                  <a:solidFill>
                    <a:sysClr val="windowText" lastClr="0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Баган,2016 г.</a:t>
            </a:r>
            <a:endParaRPr lang="ru-RU" sz="2000" b="1" cap="none" spc="0" dirty="0">
              <a:ln w="19050">
                <a:solidFill>
                  <a:sysClr val="windowText" lastClr="000000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ЕДИНЫЙ УРОК ПО ВОВЛЕЧЕНИЮ ШКОЛЬНИКОВ В ПРЕДПРИНИМАТЕЛЬСКУЮ ДЕЯТЕЛЬНОСТ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9" t="3867" r="1547" b="4366"/>
          <a:stretch/>
        </p:blipFill>
        <p:spPr bwMode="auto">
          <a:xfrm>
            <a:off x="339521" y="164812"/>
            <a:ext cx="3080351" cy="22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КЦИЯ &quot;ЧИТАЕМ ДЕТЯМ О ВОЙНЕ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4" t="41353" r="1056" b="-2621"/>
          <a:stretch/>
        </p:blipFill>
        <p:spPr bwMode="auto">
          <a:xfrm>
            <a:off x="5614724" y="161354"/>
            <a:ext cx="3095228" cy="24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bagan.nso.ru/sites/bagan.nso.ru/wodby_files/files/migrate/PublishingImages/ger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75" y="156061"/>
            <a:ext cx="1978627" cy="24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nedu.ru/uo/media/k2/items/cache/52ec984cc72302fd412e2aa145a6526c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4653136"/>
            <a:ext cx="2123728" cy="22048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poren.ru/uploads/posts/2015-04/1430127524_znak_s_knijko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2" y="4869160"/>
            <a:ext cx="1885940" cy="19888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91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65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Качество школьного образования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0" y="627038"/>
            <a:ext cx="5292080" cy="1008112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результаты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государственной итоговой аттестации 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-20548" y="1844824"/>
            <a:ext cx="5312628" cy="100811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показатели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участия школьников во Всероссийской олимпиаде школьников</a:t>
            </a: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347864" y="3446491"/>
            <a:ext cx="5839564" cy="1667621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В 2015-2016 учебном году мы включились в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Апробация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всероссийских проверочных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работ: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в 7 школах проведена оценка предметных и метапредметных достижений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учащихся. Процедуры дают  возможность объективно оценить 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уровень обученности школьников, осуществлять </a:t>
            </a:r>
            <a:r>
              <a:rPr lang="ru-RU" b="1" dirty="0">
                <a:solidFill>
                  <a:schemeClr val="tx1"/>
                </a:solidFill>
              </a:rPr>
              <a:t>внешний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мониторинг качества образования в целом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/>
              <a:t>образования </a:t>
            </a:r>
            <a:r>
              <a:rPr lang="ru-RU" b="1" dirty="0"/>
              <a:t>в целом.</a:t>
            </a:r>
          </a:p>
        </p:txBody>
      </p:sp>
      <p:sp>
        <p:nvSpPr>
          <p:cNvPr id="8" name="Пятиугольник 7"/>
          <p:cNvSpPr/>
          <p:nvPr/>
        </p:nvSpPr>
        <p:spPr>
          <a:xfrm flipH="1">
            <a:off x="3060948" y="5301208"/>
            <a:ext cx="6083052" cy="1527047"/>
          </a:xfrm>
          <a:prstGeom prst="homePlat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Важным  фактором, во многом определяющим уровень подготовки школьников,  является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реализация программ повышенного уровня, углубленное изучение отдельных предметов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. Специализированные классы призваны решать эту задачу</a:t>
            </a:r>
          </a:p>
        </p:txBody>
      </p:sp>
      <p:pic>
        <p:nvPicPr>
          <p:cNvPr id="1026" name="Picture 2" descr="http://www.sh27stav.ru/media/k2/items/cache/6d7087f4961cab56979df573bedb8ec5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78" y="2935521"/>
            <a:ext cx="3110026" cy="26895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Ульяновский гимназист Юрий Курносов стал победителем Всероссийской олимпиады школьников Региональное информационное агентство &quot;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78" y="633099"/>
            <a:ext cx="3528392" cy="29585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evica.ucoz.ru/_nw/3/05137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0" y="5427797"/>
            <a:ext cx="2016224" cy="11683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3972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57028068"/>
              </p:ext>
            </p:extLst>
          </p:nvPr>
        </p:nvGraphicFramePr>
        <p:xfrm>
          <a:off x="107504" y="130239"/>
          <a:ext cx="8784976" cy="606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9187"/>
            <a:ext cx="91782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Государственная итоговая аттестация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6347018" y="3708588"/>
            <a:ext cx="2748088" cy="744096"/>
          </a:xfrm>
          <a:prstGeom prst="fram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17 не сдали  математику</a:t>
            </a:r>
          </a:p>
        </p:txBody>
      </p:sp>
      <p:sp>
        <p:nvSpPr>
          <p:cNvPr id="7" name="Рамка 6"/>
          <p:cNvSpPr/>
          <p:nvPr/>
        </p:nvSpPr>
        <p:spPr>
          <a:xfrm>
            <a:off x="6347018" y="4505725"/>
            <a:ext cx="2768940" cy="1039010"/>
          </a:xfrm>
          <a:prstGeom prst="fram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5 человек не сдали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русский язык 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и математику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5785304" y="5704616"/>
            <a:ext cx="3399782" cy="921250"/>
          </a:xfrm>
          <a:prstGeom prst="fram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3 выпускников не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были допущены к ГИА </a:t>
            </a:r>
          </a:p>
        </p:txBody>
      </p:sp>
      <p:sp>
        <p:nvSpPr>
          <p:cNvPr id="4" name="Нашивка 3"/>
          <p:cNvSpPr/>
          <p:nvPr/>
        </p:nvSpPr>
        <p:spPr>
          <a:xfrm>
            <a:off x="5598180" y="4868028"/>
            <a:ext cx="748838" cy="1073586"/>
          </a:xfrm>
          <a:prstGeom prst="chevro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108491" y="5526116"/>
            <a:ext cx="18327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ОСНОВНЫЕ СРОКИ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459924"/>
            <a:ext cx="46093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 Narrow" pitchFamily="34" charset="0"/>
              </a:rPr>
              <a:t>Средний балл в районе по русскому языку составил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3,9, </a:t>
            </a:r>
            <a:r>
              <a:rPr lang="ru-RU" b="1" dirty="0">
                <a:latin typeface="Arial Narrow" pitchFamily="34" charset="0"/>
              </a:rPr>
              <a:t>по математике –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3,3</a:t>
            </a:r>
            <a:r>
              <a:rPr lang="ru-RU" b="1" dirty="0">
                <a:latin typeface="Arial Narrow" pitchFamily="34" charset="0"/>
              </a:rPr>
              <a:t>. </a:t>
            </a:r>
            <a:endParaRPr lang="ru-RU" b="1" dirty="0" smtClean="0">
              <a:latin typeface="Arial Narrow" pitchFamily="34" charset="0"/>
            </a:endParaRPr>
          </a:p>
          <a:p>
            <a:pPr algn="just"/>
            <a:r>
              <a:rPr lang="ru-RU" b="1" dirty="0" smtClean="0">
                <a:latin typeface="Arial Narrow" pitchFamily="34" charset="0"/>
              </a:rPr>
              <a:t>Результаты </a:t>
            </a:r>
            <a:r>
              <a:rPr lang="ru-RU" b="1" dirty="0">
                <a:latin typeface="Arial Narrow" pitchFamily="34" charset="0"/>
              </a:rPr>
              <a:t>ниже областных показателей (средние баллы  по области –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4,1</a:t>
            </a:r>
            <a:r>
              <a:rPr lang="ru-RU" b="1" dirty="0">
                <a:latin typeface="Arial Narrow" pitchFamily="34" charset="0"/>
              </a:rPr>
              <a:t> и </a:t>
            </a:r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3,5</a:t>
            </a:r>
            <a:r>
              <a:rPr lang="ru-RU" b="1" dirty="0">
                <a:latin typeface="Arial Narrow" pitchFamily="34" charset="0"/>
              </a:rPr>
              <a:t>  балла   соответственно)…</a:t>
            </a:r>
          </a:p>
        </p:txBody>
      </p:sp>
    </p:spTree>
    <p:extLst>
      <p:ext uri="{BB962C8B-B14F-4D97-AF65-F5344CB8AC3E}">
        <p14:creationId xmlns:p14="http://schemas.microsoft.com/office/powerpoint/2010/main" val="1863903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inobr.nso.ru/sites/minobr.nso.ru/wodby_files/files/styles/image_without_gallery/public/news/2014/11/nelyubov_konferenciya.jpg?itok=TCC_igx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33174"/>
            <a:ext cx="4373443" cy="33238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282662" y="33174"/>
            <a:ext cx="5868144" cy="3456384"/>
          </a:xfrm>
          <a:prstGeom prst="flowChartAlternateProcess">
            <a:avLst/>
          </a:prstGeom>
          <a:solidFill>
            <a:srgbClr val="FFC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На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Arial Black" pitchFamily="34" charset="0"/>
              </a:rPr>
              <a:t>XVI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съезде Министр образования, науки и инновационной политики Новосибирской области С.А. Нелюбов в </a:t>
            </a: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своем выступлении обозначил проблемы  сельских малокомплектных школ, указав, что зачастую в таких школах наблюдается низкий уровень качества образования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3559346"/>
              </p:ext>
            </p:extLst>
          </p:nvPr>
        </p:nvGraphicFramePr>
        <p:xfrm>
          <a:off x="-252536" y="3489558"/>
          <a:ext cx="9052561" cy="3368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13806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96163169"/>
              </p:ext>
            </p:extLst>
          </p:nvPr>
        </p:nvGraphicFramePr>
        <p:xfrm>
          <a:off x="0" y="137031"/>
          <a:ext cx="9073008" cy="4444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36393"/>
            <a:ext cx="9145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Государственная итоговая аттестация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3" name="Picture 5" descr="C:\Users\ольга\Desktop\медалисты\DSCN96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9"/>
            <a:ext cx="3563888" cy="23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льга\Desktop\медалисты\DSCN96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81129"/>
            <a:ext cx="3528392" cy="22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justclickit.ru/flash/glitter/glitter%20(1826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70">
            <a:off x="87870" y="953107"/>
            <a:ext cx="1688229" cy="24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льга\Desktop\медалисты\DSCN96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9"/>
            <a:ext cx="3096344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980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56826" y="698460"/>
            <a:ext cx="499549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itchFamily="34" charset="0"/>
              </a:rPr>
              <a:t>П</a:t>
            </a:r>
            <a:r>
              <a:rPr lang="ru-RU" b="1" dirty="0" smtClean="0">
                <a:latin typeface="Arial Black" pitchFamily="34" charset="0"/>
              </a:rPr>
              <a:t>редпочтения </a:t>
            </a:r>
            <a:r>
              <a:rPr lang="ru-RU" b="1" dirty="0">
                <a:latin typeface="Arial Black" pitchFamily="34" charset="0"/>
              </a:rPr>
              <a:t>обучающихся в выборе  </a:t>
            </a:r>
            <a:r>
              <a:rPr lang="ru-RU" b="1" dirty="0" smtClean="0">
                <a:latin typeface="Arial Black" pitchFamily="34" charset="0"/>
              </a:rPr>
              <a:t>экзаменов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187"/>
            <a:ext cx="9145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Государственная итоговая аттестация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214282" y="1785926"/>
            <a:ext cx="4824536" cy="86409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обществознание - 59 участников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06936" y="2924944"/>
            <a:ext cx="4797112" cy="86409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математика </a:t>
            </a:r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профильного уровня 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- 45 участников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79512" y="4003566"/>
            <a:ext cx="4752528" cy="864096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биология - 32 участника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5004048" y="1806000"/>
            <a:ext cx="3985582" cy="86409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и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стория-17 участников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5004048" y="4003566"/>
            <a:ext cx="3969568" cy="86409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itchFamily="34" charset="0"/>
              </a:rPr>
              <a:t>ф</a:t>
            </a:r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изика-12 участников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5004048" y="2924944"/>
            <a:ext cx="3985582" cy="864096"/>
          </a:xfrm>
          <a:prstGeom prst="homePlat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а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нглийский язык -3 участника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118944" y="5020062"/>
            <a:ext cx="4885104" cy="86409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х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имия - 6 участников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flipH="1">
            <a:off x="5004048" y="5020062"/>
            <a:ext cx="3969568" cy="86409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география-1 участник</a:t>
            </a:r>
            <a:endParaRPr lang="ru-RU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644008" y="1394536"/>
            <a:ext cx="720080" cy="66631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s://im2-tub-ru.yandex.net/i?id=2c0ecd2b0fb954391efda6e87d75f34a&amp;n=33&amp;h=215&amp;w=2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2667"/>
            <a:ext cx="1108032" cy="11219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photoshop-room.ru/wp-content/uploads/2015/08/%D0%9B%D0%B5%D0%BD%D1%82%D0%B0-%D1%84%D0%BB%D0%B0%D0%B3%D0%A0%D0%BE%D1%81%D1%81%D0%B8%D0%B8-%D0%B2-%D0%92%D0%B5%D0%BA%D1%82%D0%BE%D1%80%D0%B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64" y="5931606"/>
            <a:ext cx="3744416" cy="92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105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mi58.ru/upload/iblock/eb0/eb0ead16f4df5c2d7abb550113326e1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40" y="332656"/>
            <a:ext cx="5629595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-15904" y="28486"/>
            <a:ext cx="29317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itchFamily="34" charset="0"/>
              </a:rPr>
              <a:t>По отдельным предметам (истории, физике, географии) наблюдается прирост </a:t>
            </a:r>
            <a:r>
              <a:rPr lang="ru-RU" sz="2300" b="1" dirty="0">
                <a:latin typeface="Arial Narrow" pitchFamily="34" charset="0"/>
              </a:rPr>
              <a:t>среднего</a:t>
            </a:r>
            <a:r>
              <a:rPr lang="ru-RU" sz="2200" b="1" dirty="0">
                <a:latin typeface="Arial Narrow" pitchFamily="34" charset="0"/>
              </a:rPr>
              <a:t> балла по сравнению с </a:t>
            </a:r>
            <a:r>
              <a:rPr lang="ru-RU" sz="2200" b="1" dirty="0" smtClean="0">
                <a:latin typeface="Arial Narrow" pitchFamily="34" charset="0"/>
              </a:rPr>
              <a:t>2015г. </a:t>
            </a:r>
            <a:r>
              <a:rPr lang="ru-RU" sz="2200" b="1" dirty="0">
                <a:latin typeface="Arial Narrow" pitchFamily="34" charset="0"/>
              </a:rPr>
              <a:t>относительно среднего балла по </a:t>
            </a:r>
            <a:r>
              <a:rPr lang="ru-RU" sz="2200" b="1" dirty="0" smtClean="0">
                <a:latin typeface="Arial Narrow" pitchFamily="34" charset="0"/>
              </a:rPr>
              <a:t>НСО</a:t>
            </a:r>
            <a:endParaRPr lang="ru-RU" sz="2200" b="1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86" y="5017239"/>
            <a:ext cx="35409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dirty="0" smtClean="0">
                <a:latin typeface="Arial Narrow" pitchFamily="34" charset="0"/>
              </a:rPr>
              <a:t>По </a:t>
            </a:r>
            <a:r>
              <a:rPr lang="ru-RU" sz="2300" b="1" dirty="0">
                <a:latin typeface="Arial Narrow" pitchFamily="34" charset="0"/>
              </a:rPr>
              <a:t>истории отмечается позитивная динамика - средний балл в районе на 3,5 выше прошлогоднего.</a:t>
            </a:r>
            <a:endParaRPr lang="ru-RU" sz="2300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1250"/>
            <a:ext cx="3347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dirty="0">
                <a:latin typeface="Arial Narrow" pitchFamily="34" charset="0"/>
              </a:rPr>
              <a:t>У</a:t>
            </a:r>
            <a:r>
              <a:rPr lang="ru-RU" sz="2300" b="1" dirty="0" smtClean="0">
                <a:latin typeface="Arial Narrow" pitchFamily="34" charset="0"/>
              </a:rPr>
              <a:t>далось </a:t>
            </a:r>
            <a:r>
              <a:rPr lang="ru-RU" sz="2300" b="1" dirty="0">
                <a:latin typeface="Arial Narrow" pitchFamily="34" charset="0"/>
              </a:rPr>
              <a:t>почти в полной мере сохранить позиции по математике профильного уровня,  по биологии </a:t>
            </a:r>
            <a:r>
              <a:rPr lang="ru-RU" sz="2300" b="1" dirty="0" smtClean="0">
                <a:latin typeface="Arial Narrow" pitchFamily="34" charset="0"/>
              </a:rPr>
              <a:t>разница </a:t>
            </a:r>
            <a:r>
              <a:rPr lang="ru-RU" sz="2300" b="1" dirty="0">
                <a:latin typeface="Arial Narrow" pitchFamily="34" charset="0"/>
              </a:rPr>
              <a:t>в результатах по сравнению с уровнем прошлого года составила менее 1 бал</a:t>
            </a:r>
            <a:r>
              <a:rPr lang="ru-RU" sz="2400" b="1" dirty="0">
                <a:latin typeface="Arial Narrow" pitchFamily="34" charset="0"/>
              </a:rPr>
              <a:t>ла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21523" y="4840267"/>
            <a:ext cx="4572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300" b="1" dirty="0">
                <a:latin typeface="Arial Narrow" pitchFamily="34" charset="0"/>
              </a:rPr>
              <a:t>Вырос и максимальный балл по русскому языку (</a:t>
            </a:r>
            <a:r>
              <a:rPr lang="ru-RU" sz="2300" b="1" dirty="0">
                <a:solidFill>
                  <a:srgbClr val="FF0000"/>
                </a:solidFill>
                <a:latin typeface="Arial Narrow" pitchFamily="34" charset="0"/>
              </a:rPr>
              <a:t>98 б</a:t>
            </a:r>
            <a:r>
              <a:rPr lang="ru-RU" sz="2300" b="1" dirty="0">
                <a:latin typeface="Arial Narrow" pitchFamily="34" charset="0"/>
              </a:rPr>
              <a:t>аллов набрала выпускница БСОШ №2 </a:t>
            </a:r>
            <a:r>
              <a:rPr lang="ru-RU" sz="2300" b="1" dirty="0" err="1">
                <a:latin typeface="Arial Narrow" pitchFamily="34" charset="0"/>
              </a:rPr>
              <a:t>Питецкая</a:t>
            </a:r>
            <a:r>
              <a:rPr lang="ru-RU" sz="2300" b="1" dirty="0">
                <a:latin typeface="Arial Narrow" pitchFamily="34" charset="0"/>
              </a:rPr>
              <a:t> Екатерина (учитель Е.В. Черкасова). прошлогодний показатель – </a:t>
            </a:r>
            <a:r>
              <a:rPr lang="ru-RU" sz="2300" b="1" dirty="0">
                <a:solidFill>
                  <a:srgbClr val="FF0000"/>
                </a:solidFill>
                <a:latin typeface="Arial Narrow" pitchFamily="34" charset="0"/>
              </a:rPr>
              <a:t>95 </a:t>
            </a:r>
            <a:r>
              <a:rPr lang="ru-RU" sz="2300" b="1" dirty="0">
                <a:latin typeface="Arial Narrow" pitchFamily="34" charset="0"/>
              </a:rPr>
              <a:t>б.).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49956" y="306896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200" b="1" dirty="0">
                <a:latin typeface="Arial Narrow" pitchFamily="34" charset="0"/>
              </a:rPr>
              <a:t>У</a:t>
            </a:r>
            <a:r>
              <a:rPr lang="ru-RU" sz="2200" b="1" dirty="0" smtClean="0">
                <a:latin typeface="Arial Narrow" pitchFamily="34" charset="0"/>
              </a:rPr>
              <a:t>меньшилось </a:t>
            </a:r>
            <a:r>
              <a:rPr lang="ru-RU" sz="2200" b="1" dirty="0">
                <a:latin typeface="Arial Narrow" pitchFamily="34" charset="0"/>
              </a:rPr>
              <a:t>число выпускников, не преодолевших минимальный порог по математике базового уровня (не справились 2 обучающихся, в прошлом году было 3).</a:t>
            </a:r>
          </a:p>
        </p:txBody>
      </p:sp>
    </p:spTree>
    <p:extLst>
      <p:ext uri="{BB962C8B-B14F-4D97-AF65-F5344CB8AC3E}">
        <p14:creationId xmlns:p14="http://schemas.microsoft.com/office/powerpoint/2010/main" val="9633872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 flipH="1">
            <a:off x="4572000" y="4837814"/>
            <a:ext cx="4567053" cy="193642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Narrow" pitchFamily="34" charset="0"/>
              </a:rPr>
              <a:t>В 2016  учебном году </a:t>
            </a:r>
            <a:endParaRPr lang="ru-RU" sz="2000" b="1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Narrow" pitchFamily="34" charset="0"/>
              </a:rPr>
              <a:t>11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Narrow" pitchFamily="34" charset="0"/>
              </a:rPr>
              <a:t>выпускников школ района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Narrow" pitchFamily="34" charset="0"/>
              </a:rPr>
              <a:t>получили 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Narrow" pitchFamily="34" charset="0"/>
              </a:rPr>
              <a:t>аттестат с отличием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-12023" y="4839452"/>
            <a:ext cx="4584023" cy="203197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10 медалистов сдали ЕГЭ по русскому языку с высоким результатом, получив  более 70 баллов (3 из них набрали более 90 баллов), 10 - получили «5» по математике 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. 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187"/>
            <a:ext cx="9145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Государственная итоговая аттестация</a:t>
            </a:r>
            <a:endParaRPr lang="ru-RU" sz="3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25 мая во всех школах Баганского района прошли торжественные линейки, посвящённые празднику  Последнего звон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70" y="481658"/>
            <a:ext cx="4246698" cy="30241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5 мая во всех школах Баганского района прошли торжественные линейки, посвящённые празднику  Последнего зво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91" y="481658"/>
            <a:ext cx="3951552" cy="3027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justclickit.ru/flash/glitter/glitter%20(1826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094">
            <a:off x="53611" y="180833"/>
            <a:ext cx="1112011" cy="160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\Desktop\медалисты\DSCN9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05" y="1853724"/>
            <a:ext cx="4120908" cy="31594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63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7" y="357166"/>
            <a:ext cx="7520014" cy="1571636"/>
          </a:xfrm>
        </p:spPr>
        <p:txBody>
          <a:bodyPr/>
          <a:lstStyle/>
          <a:p>
            <a:pPr algn="ctr">
              <a:buNone/>
            </a:pPr>
            <a:r>
              <a:rPr lang="ru-RU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Лучшие результаты ЕГЭ-2016</a:t>
            </a:r>
            <a:br>
              <a:rPr lang="ru-RU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40635567"/>
              </p:ext>
            </p:extLst>
          </p:nvPr>
        </p:nvGraphicFramePr>
        <p:xfrm>
          <a:off x="395536" y="1988839"/>
          <a:ext cx="8501122" cy="426223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71570"/>
                <a:gridCol w="1214446"/>
                <a:gridCol w="1571636"/>
                <a:gridCol w="1000132"/>
                <a:gridCol w="1214446"/>
                <a:gridCol w="1214446"/>
                <a:gridCol w="1214446"/>
              </a:tblGrid>
              <a:tr h="9041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Предмет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ОО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ФИО учителя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 Black" pitchFamily="34" charset="0"/>
                        </a:rPr>
                        <a:t>Доля участников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Средний </a:t>
                      </a:r>
                      <a:r>
                        <a:rPr lang="ru-RU" sz="1400" b="1" dirty="0" smtClean="0">
                          <a:latin typeface="Arial Black" pitchFamily="34" charset="0"/>
                        </a:rPr>
                        <a:t>балл по</a:t>
                      </a:r>
                      <a:r>
                        <a:rPr lang="ru-RU" sz="1400" b="1" baseline="0" dirty="0" smtClean="0">
                          <a:latin typeface="Arial Black" pitchFamily="34" charset="0"/>
                        </a:rPr>
                        <a:t> ОО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Средний балл по району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Black" pitchFamily="34" charset="0"/>
                        </a:rPr>
                        <a:t>Средний балл по НСО</a:t>
                      </a:r>
                      <a:endParaRPr lang="ru-RU" sz="11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49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Русский язык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МКОУ Андреевская СОШ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С.А. Шевела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100%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67,8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 Black" pitchFamily="34" charset="0"/>
                        </a:rPr>
                        <a:t>59,7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 Black" pitchFamily="34" charset="0"/>
                        </a:rPr>
                        <a:t>66,3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МКОУ БСОШ №1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И.А. Куценко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100%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73,1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49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Математика     (П)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МКОУ Андреевская СОШ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Л.А. Вульф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75%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44,7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 Black" pitchFamily="34" charset="0"/>
                        </a:rPr>
                        <a:t>41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 Black" pitchFamily="34" charset="0"/>
                        </a:rPr>
                        <a:t>47,9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66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МКОУ БСОШ №1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Т.А. </a:t>
                      </a:r>
                      <a:r>
                        <a:rPr lang="ru-RU" sz="1400" dirty="0" err="1">
                          <a:latin typeface="Arial Black" pitchFamily="34" charset="0"/>
                        </a:rPr>
                        <a:t>Пиструга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71%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45,1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4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Физика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МКОУ Ивановская СОШ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В.П. Кривошеева</a:t>
                      </a:r>
                      <a:endParaRPr lang="ru-RU" sz="110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50%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51,3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43,8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50,2</a:t>
                      </a:r>
                      <a:endParaRPr lang="ru-RU" sz="11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2548" y="2304"/>
            <a:ext cx="68916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Всероссийская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олимпиада </a:t>
            </a:r>
            <a:r>
              <a:rPr lang="ru-RU" sz="4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школьников 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64136" y="1702258"/>
            <a:ext cx="3744416" cy="594066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+mj-lt"/>
              </a:rPr>
              <a:t>П</a:t>
            </a:r>
            <a:r>
              <a:rPr lang="ru-RU" sz="2000" dirty="0" smtClean="0">
                <a:latin typeface="+mj-lt"/>
              </a:rPr>
              <a:t>риняли участие в муниципальном этапе: </a:t>
            </a:r>
            <a:endParaRPr lang="ru-RU" sz="2000" dirty="0">
              <a:latin typeface="+mj-lt"/>
            </a:endParaRPr>
          </a:p>
        </p:txBody>
      </p:sp>
      <p:sp>
        <p:nvSpPr>
          <p:cNvPr id="11" name="Фигура, имеющая форму буквы L 10"/>
          <p:cNvSpPr/>
          <p:nvPr/>
        </p:nvSpPr>
        <p:spPr>
          <a:xfrm>
            <a:off x="4158844" y="1846274"/>
            <a:ext cx="1163913" cy="306034"/>
          </a:xfrm>
          <a:prstGeom prst="corne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уб 11"/>
          <p:cNvSpPr/>
          <p:nvPr/>
        </p:nvSpPr>
        <p:spPr>
          <a:xfrm>
            <a:off x="5364088" y="1433742"/>
            <a:ext cx="3199563" cy="1281148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+mj-lt"/>
              </a:rPr>
              <a:t>395 </a:t>
            </a:r>
            <a:r>
              <a:rPr lang="ru-RU" dirty="0">
                <a:latin typeface="+mj-lt"/>
              </a:rPr>
              <a:t>учащихся из </a:t>
            </a:r>
            <a:r>
              <a:rPr lang="ru-RU" dirty="0" smtClean="0">
                <a:latin typeface="+mj-lt"/>
              </a:rPr>
              <a:t>15 </a:t>
            </a:r>
            <a:r>
              <a:rPr lang="ru-RU" dirty="0">
                <a:latin typeface="+mj-lt"/>
              </a:rPr>
              <a:t>образовательных учреждений</a:t>
            </a:r>
          </a:p>
        </p:txBody>
      </p:sp>
      <p:sp>
        <p:nvSpPr>
          <p:cNvPr id="14" name="Половина рамки 13"/>
          <p:cNvSpPr/>
          <p:nvPr/>
        </p:nvSpPr>
        <p:spPr>
          <a:xfrm rot="3267785">
            <a:off x="5387621" y="2770057"/>
            <a:ext cx="432048" cy="576064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3267785">
            <a:off x="7402840" y="2770057"/>
            <a:ext cx="432048" cy="576064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Цилиндр 15"/>
          <p:cNvSpPr/>
          <p:nvPr/>
        </p:nvSpPr>
        <p:spPr>
          <a:xfrm>
            <a:off x="4645144" y="3106518"/>
            <a:ext cx="1838211" cy="1440160"/>
          </a:xfrm>
          <a:prstGeom prst="ca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ПРИЗЕРЫ-42 ЧЕЛ.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Цилиндр 16"/>
          <p:cNvSpPr/>
          <p:nvPr/>
        </p:nvSpPr>
        <p:spPr>
          <a:xfrm>
            <a:off x="6664188" y="3106518"/>
            <a:ext cx="1944216" cy="1440160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ПОБЕДИТЕЛИ-21 ЧЕЛ.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3318" name="Picture 6" descr="Ульяновский гимназист Юрий Курносов стал победителем Всероссийской олимпиады школьников Региональное информационное агентство &quot;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20" y="2409166"/>
            <a:ext cx="2559692" cy="23879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427954"/>
            <a:ext cx="8428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 Narrow" pitchFamily="34" charset="0"/>
              </a:rPr>
              <a:t>Число </a:t>
            </a:r>
            <a:r>
              <a:rPr lang="ru-RU" sz="2000" b="1" dirty="0">
                <a:latin typeface="Arial Narrow" pitchFamily="34" charset="0"/>
              </a:rPr>
              <a:t>победителей и призеров  возросло </a:t>
            </a:r>
            <a:r>
              <a:rPr lang="ru-RU" sz="2000" b="1" dirty="0">
                <a:solidFill>
                  <a:schemeClr val="tx2"/>
                </a:solidFill>
                <a:latin typeface="Arial Narrow" pitchFamily="34" charset="0"/>
              </a:rPr>
              <a:t>на 7%.  </a:t>
            </a:r>
            <a:r>
              <a:rPr lang="ru-RU" sz="2000" b="1" dirty="0">
                <a:latin typeface="Arial Narrow" pitchFamily="34" charset="0"/>
              </a:rPr>
              <a:t>Наиболее результативными  стали следующие предметы: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</a:rPr>
              <a:t>физическая культура  (14 чел.) технология (6 чел.), обществознание (6 чел.).</a:t>
            </a:r>
            <a:r>
              <a:rPr lang="ru-RU" sz="2400" b="1" dirty="0">
                <a:solidFill>
                  <a:schemeClr val="tx2"/>
                </a:solidFill>
                <a:latin typeface="Arial Narrow" pitchFamily="34" charset="0"/>
              </a:rPr>
              <a:t> </a:t>
            </a:r>
            <a:endParaRPr lang="ru-RU" sz="24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just"/>
            <a:r>
              <a:rPr lang="ru-RU" sz="2000" b="1" dirty="0" smtClean="0">
                <a:latin typeface="Arial Narrow" pitchFamily="34" charset="0"/>
              </a:rPr>
              <a:t>Учащийся 9 класса Ивановской школы Панков Е.  стал призёром регионального этапа по истории (учитель-</a:t>
            </a:r>
            <a:r>
              <a:rPr lang="ru-RU" sz="2000" b="1" dirty="0" err="1" smtClean="0">
                <a:latin typeface="Arial Narrow" pitchFamily="34" charset="0"/>
              </a:rPr>
              <a:t>Кацендорн</a:t>
            </a:r>
            <a:r>
              <a:rPr lang="ru-RU" sz="2000" b="1" dirty="0" smtClean="0">
                <a:latin typeface="Arial Narrow" pitchFamily="34" charset="0"/>
              </a:rPr>
              <a:t> В.Ю.), учащаяся 11 класса Мироновской школы Толстенко А. - по физической культуре (учитель-Шовкопляс Е.Н.) </a:t>
            </a:r>
          </a:p>
          <a:p>
            <a:pPr algn="just"/>
            <a:endParaRPr lang="ru-RU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11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186" y="240323"/>
            <a:ext cx="8900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ПЕДАГОГИЧЕСКИЕ КАДРЫ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s://arhano.ru/sites/default/files/1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412775"/>
            <a:ext cx="4036331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317039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 Narrow" pitchFamily="34" charset="0"/>
              </a:rPr>
              <a:t>Задачи работы с педагогическими кадрами сформулированы Президентом РФ В.В. </a:t>
            </a:r>
            <a:r>
              <a:rPr lang="ru-RU" sz="2000" b="1" dirty="0" smtClean="0">
                <a:latin typeface="Arial Narrow" pitchFamily="34" charset="0"/>
              </a:rPr>
              <a:t>Путиным </a:t>
            </a:r>
            <a:r>
              <a:rPr lang="ru-RU" sz="2000" b="1" dirty="0">
                <a:latin typeface="Arial Narrow" pitchFamily="34" charset="0"/>
              </a:rPr>
              <a:t>на заседании Государственного Совета 23 декабря 2015 года. Для реализации этих задач нам всем необходимо работать как на муниципальном уровне, так и  на уровне каждой образовательной организации. И важно отметить, что сегодня общество ждёт от учителя максимальной отдачи, умения не только научиться самому пополнять багаж знаний и педагогического опыта, но и эффективно использовать его на практике.</a:t>
            </a:r>
          </a:p>
        </p:txBody>
      </p:sp>
      <p:pic>
        <p:nvPicPr>
          <p:cNvPr id="3076" name="Picture 4" descr="https://im1-tub-ru.yandex.net/i?id=14b2b22f8231817ff505f4d2f2e90292&amp;n=33&amp;h=88&amp;w=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39186"/>
            <a:ext cx="4572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61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mcbag.ucoz.ru/EGE-2015/DSCN2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-2262"/>
            <a:ext cx="3300868" cy="22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d.edu54.ru/sites/default/files/images/2010/02/99de4c72089513298e9181d8e7853485a0639de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707"/>
          <a:stretch/>
        </p:blipFill>
        <p:spPr bwMode="auto">
          <a:xfrm>
            <a:off x="5868144" y="2250584"/>
            <a:ext cx="3300868" cy="23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s3.netangels.ru/inova-media/cache/9f/73/54/2d/94/46/9f73542d9446acd9abf6354c1d3339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08" y="4629144"/>
            <a:ext cx="3454132" cy="22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novosibirsk.bezformata.ru/content/image1900857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749"/>
            <a:ext cx="3440450" cy="24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er.ru/media/userdata/news/2013/07/29/10b13685a56b96ef745219ab8f0ee4d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2" y="38886"/>
            <a:ext cx="3424426" cy="22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3410758" y="-2262"/>
            <a:ext cx="2427695" cy="2246012"/>
          </a:xfrm>
          <a:prstGeom prst="flowChartAlternateProcess">
            <a:avLst/>
          </a:prstGeom>
          <a:gradFill flip="none" rotWithShape="1">
            <a:gsLst>
              <a:gs pos="28000">
                <a:schemeClr val="accent6">
                  <a:tint val="18000"/>
                  <a:satMod val="120000"/>
                  <a:lumMod val="88000"/>
                </a:schemeClr>
              </a:gs>
              <a:gs pos="100000">
                <a:schemeClr val="accent6">
                  <a:tint val="40000"/>
                  <a:satMod val="100000"/>
                  <a:lumMod val="78000"/>
                </a:scheme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открытие новых мест в детских садах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390180" y="2250585"/>
            <a:ext cx="2477965" cy="2690583"/>
          </a:xfrm>
          <a:prstGeom prst="flowChartAlternateProcess">
            <a:avLst/>
          </a:prstGeom>
          <a:gradFill flip="none" rotWithShape="1">
            <a:gsLst>
              <a:gs pos="28000">
                <a:schemeClr val="accent4">
                  <a:tint val="18000"/>
                  <a:satMod val="120000"/>
                  <a:lumMod val="88000"/>
                </a:schemeClr>
              </a:gs>
              <a:gs pos="100000">
                <a:schemeClr val="accent4">
                  <a:tint val="40000"/>
                  <a:satMod val="100000"/>
                  <a:lumMod val="78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достижения обучающихся в региональном этапе </a:t>
            </a:r>
            <a:r>
              <a:rPr lang="ru-RU" b="1" dirty="0" smtClean="0">
                <a:latin typeface="Arial Narrow" pitchFamily="34" charset="0"/>
              </a:rPr>
              <a:t>ВОШ, </a:t>
            </a:r>
            <a:r>
              <a:rPr lang="ru-RU" b="1" dirty="0">
                <a:latin typeface="Arial Narrow" pitchFamily="34" charset="0"/>
              </a:rPr>
              <a:t>участие в очных  конкурсах всероссийского и международного уровней, спортивных состязаниях</a:t>
            </a: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390179" y="4860030"/>
            <a:ext cx="2427695" cy="1997970"/>
          </a:xfrm>
          <a:prstGeom prst="flowChartAlternateProcess">
            <a:avLst/>
          </a:prstGeom>
          <a:gradFill flip="none" rotWithShape="1">
            <a:gsLst>
              <a:gs pos="28000">
                <a:schemeClr val="dk1">
                  <a:tint val="18000"/>
                  <a:satMod val="120000"/>
                  <a:lumMod val="88000"/>
                </a:schemeClr>
              </a:gs>
              <a:gs pos="100000">
                <a:schemeClr val="dk1">
                  <a:tint val="40000"/>
                  <a:satMod val="100000"/>
                  <a:lumMod val="78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мероприятия муниципального уровня: «Слет отличников», </a:t>
            </a:r>
            <a:r>
              <a:rPr lang="ru-RU" b="1" dirty="0" smtClean="0">
                <a:latin typeface="Arial Narrow" pitchFamily="34" charset="0"/>
              </a:rPr>
              <a:t>«Районный </a:t>
            </a:r>
            <a:r>
              <a:rPr lang="ru-RU" b="1" dirty="0">
                <a:latin typeface="Arial Narrow" pitchFamily="34" charset="0"/>
              </a:rPr>
              <a:t>час </a:t>
            </a:r>
            <a:r>
              <a:rPr lang="ru-RU" b="1" dirty="0" smtClean="0">
                <a:latin typeface="Arial Narrow" pitchFamily="34" charset="0"/>
              </a:rPr>
              <a:t>выпускника»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1026" name="Picture 2" descr="C:\Users\ольга\Desktop\медалисты\DSCN9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60" y="4629144"/>
            <a:ext cx="3321452" cy="22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40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рест 5"/>
          <p:cNvSpPr/>
          <p:nvPr/>
        </p:nvSpPr>
        <p:spPr>
          <a:xfrm>
            <a:off x="1331640" y="214626"/>
            <a:ext cx="5760640" cy="1080120"/>
          </a:xfrm>
          <a:prstGeom prst="plu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Совершенствование отраслевой системы оплаты труда работников образования </a:t>
            </a: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1221182" y="1582480"/>
            <a:ext cx="1180199" cy="6047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5718085" y="1470402"/>
            <a:ext cx="1152223" cy="6047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0689" y="2218916"/>
            <a:ext cx="4048286" cy="1512168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педагогов </a:t>
            </a:r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школ </a:t>
            </a:r>
            <a:r>
              <a:rPr lang="ru-RU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26777 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руб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4211960" y="2190346"/>
            <a:ext cx="4953205" cy="1512168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педагогов ДОУ – 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21850 руб.</a:t>
            </a:r>
            <a:endParaRPr lang="ru-RU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4244" y="1425383"/>
            <a:ext cx="4203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</a:rPr>
              <a:t>Средняя заработная плата </a:t>
            </a:r>
            <a:endParaRPr lang="ru-RU" sz="2800" dirty="0"/>
          </a:p>
        </p:txBody>
      </p:sp>
      <p:pic>
        <p:nvPicPr>
          <p:cNvPr id="5122" name="Picture 2" descr="http://crimeavector.com.ua/uploads/posts/2016-03/1458115914_povyshenie_zarpla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95" y="4561659"/>
            <a:ext cx="3637505" cy="23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с вырезом 4"/>
          <p:cNvSpPr/>
          <p:nvPr/>
        </p:nvSpPr>
        <p:spPr>
          <a:xfrm rot="16200000">
            <a:off x="1271222" y="3674805"/>
            <a:ext cx="1080120" cy="691975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 rot="16200000">
            <a:off x="5794992" y="3657655"/>
            <a:ext cx="1080121" cy="691975"/>
          </a:xfrm>
          <a:prstGeom prst="notched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://www.sq.com.ua/img/news/2015/august/31/ro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04165"/>
            <a:ext cx="3284367" cy="23663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3-tub-ru.yandex.net/i?id=bc2cf7831edac46e1c12ef4d1cecf208&amp;n=33&amp;h=215&amp;w=3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53136"/>
            <a:ext cx="2663015" cy="21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139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692" y="97016"/>
            <a:ext cx="554461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Кадровое </a:t>
            </a:r>
            <a:endParaRPr lang="ru-RU" sz="36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</a:t>
            </a:r>
            <a:endParaRPr lang="ru-RU" sz="3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21112" y="1297345"/>
            <a:ext cx="4012852" cy="115252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 системе </a:t>
            </a:r>
            <a:r>
              <a:rPr lang="ru-RU" b="1" dirty="0">
                <a:solidFill>
                  <a:schemeClr val="tx1"/>
                </a:solidFill>
              </a:rPr>
              <a:t>общего образования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Баганского района </a:t>
            </a:r>
            <a:r>
              <a:rPr lang="ru-RU" b="1" dirty="0" smtClean="0">
                <a:solidFill>
                  <a:schemeClr val="tx1"/>
                </a:solidFill>
              </a:rPr>
              <a:t>работают: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5262028" y="2456508"/>
            <a:ext cx="564926" cy="50482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86425" y="2834958"/>
            <a:ext cx="3313112" cy="8820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Из 287 учителей 213 </a:t>
            </a:r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</a:rPr>
              <a:t>(74,2%) </a:t>
            </a:r>
            <a:r>
              <a:rPr lang="ru-RU" sz="2000" b="1" dirty="0" err="1" smtClean="0">
                <a:solidFill>
                  <a:schemeClr val="tx1"/>
                </a:solidFill>
                <a:latin typeface="Arial Narrow" pitchFamily="34" charset="0"/>
              </a:rPr>
              <a:t>пед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. работников</a:t>
            </a:r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с высшим образованием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975" y="2829084"/>
            <a:ext cx="3096122" cy="8879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Доля </a:t>
            </a:r>
            <a:r>
              <a:rPr lang="ru-RU" sz="2000" b="1" dirty="0" err="1" smtClean="0">
                <a:solidFill>
                  <a:schemeClr val="tx1"/>
                </a:solidFill>
                <a:latin typeface="Arial Narrow" pitchFamily="34" charset="0"/>
              </a:rPr>
              <a:t>пед.работников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 с высшим образованием по району  составляет </a:t>
            </a:r>
            <a:r>
              <a:rPr lang="ru-RU" sz="2000" b="1" dirty="0" smtClean="0">
                <a:solidFill>
                  <a:srgbClr val="FF0000"/>
                </a:solidFill>
                <a:latin typeface="Arial Narrow" pitchFamily="34" charset="0"/>
              </a:rPr>
              <a:t>69,3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%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975" y="4076700"/>
            <a:ext cx="2087563" cy="1512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Среди учителей начальных классов  из 65 – имеют высшее образование </a:t>
            </a: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44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 человека </a:t>
            </a: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</a:rPr>
              <a:t>– 67,7%.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4076700"/>
            <a:ext cx="2087563" cy="1512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Со средним специальным образованием в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ОУ района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работает </a:t>
            </a: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135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педагогов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27,7%</a:t>
            </a:r>
            <a:endParaRPr lang="ru-RU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04024" y="4076700"/>
            <a:ext cx="2195513" cy="15125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 Narrow" pitchFamily="34" charset="0"/>
              </a:rPr>
              <a:t>16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человек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проходят профессиональное обучение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8168" cy="14866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1" y="1472477"/>
            <a:ext cx="2293489" cy="16525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063"/>
            <a:ext cx="2258168" cy="17437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26" y="97016"/>
            <a:ext cx="2640274" cy="2611904"/>
          </a:xfrm>
          <a:prstGeom prst="rect">
            <a:avLst/>
          </a:prstGeom>
        </p:spPr>
      </p:pic>
      <p:sp>
        <p:nvSpPr>
          <p:cNvPr id="7" name="Нашивка 6"/>
          <p:cNvSpPr/>
          <p:nvPr/>
        </p:nvSpPr>
        <p:spPr>
          <a:xfrm rot="5400000">
            <a:off x="5328467" y="3583270"/>
            <a:ext cx="432048" cy="648072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 descr="DSC024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5322" y="4832970"/>
            <a:ext cx="2293489" cy="2025030"/>
          </a:xfrm>
          <a:prstGeom prst="rect">
            <a:avLst/>
          </a:prstGeom>
          <a:effectLst/>
        </p:spPr>
      </p:pic>
      <p:pic>
        <p:nvPicPr>
          <p:cNvPr id="7172" name="Picture 4" descr="https://im1-tub-ru.yandex.net/i?id=10c5bc788a9239b8c0c6c1428e2aed5d&amp;n=33&amp;h=215&amp;w=4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66" y="5733255"/>
            <a:ext cx="3188224" cy="11744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701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692" y="97016"/>
            <a:ext cx="554461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Кадровое </a:t>
            </a:r>
            <a:endParaRPr lang="ru-RU" sz="36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</a:t>
            </a:r>
            <a:endParaRPr lang="ru-RU" sz="3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6600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9792" y="1744037"/>
            <a:ext cx="3600399" cy="1381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В прошедшем учебном году  </a:t>
            </a:r>
            <a:r>
              <a:rPr lang="ru-RU" sz="2000" b="1" dirty="0" smtClean="0">
                <a:solidFill>
                  <a:schemeClr val="tx1"/>
                </a:solidFill>
                <a:latin typeface="Arial Narrow" pitchFamily="34" charset="0"/>
              </a:rPr>
              <a:t>аттестованы: </a:t>
            </a:r>
            <a:endParaRPr lang="ru-RU" sz="20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39975" y="4076700"/>
            <a:ext cx="2087563" cy="936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43 человека на первую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категорию 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4076700"/>
            <a:ext cx="2087563" cy="9364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42 человека на высшую категорию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48487" y="2772640"/>
            <a:ext cx="2088009" cy="209622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Прошли испытание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на подтверждение соответствия занимаемой должности 23 человека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605507" y="3105900"/>
            <a:ext cx="0" cy="1115263"/>
          </a:xfrm>
          <a:prstGeom prst="straightConnector1">
            <a:avLst/>
          </a:prstGeom>
          <a:ln w="3810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8168" cy="14866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1" y="1472477"/>
            <a:ext cx="2293489" cy="16525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063"/>
            <a:ext cx="2258168" cy="17767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26" y="97016"/>
            <a:ext cx="2640274" cy="2611904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>
            <a:off x="3491880" y="3105900"/>
            <a:ext cx="0" cy="1053291"/>
          </a:xfrm>
          <a:prstGeom prst="straightConnector1">
            <a:avLst/>
          </a:prstGeom>
          <a:ln w="3810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210625" y="2924944"/>
            <a:ext cx="897875" cy="437214"/>
          </a:xfrm>
          <a:prstGeom prst="straightConnector1">
            <a:avLst/>
          </a:prstGeom>
          <a:ln w="38100">
            <a:solidFill>
              <a:srgbClr val="66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p3_dsc089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0792" y="4901816"/>
            <a:ext cx="2339752" cy="2055575"/>
          </a:xfrm>
          <a:prstGeom prst="rect">
            <a:avLst/>
          </a:prstGeom>
          <a:effectLst/>
        </p:spPr>
      </p:pic>
      <p:pic>
        <p:nvPicPr>
          <p:cNvPr id="20" name="Рисунок 19" descr="P11703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58168" y="5139721"/>
            <a:ext cx="2295556" cy="1707796"/>
          </a:xfrm>
          <a:prstGeom prst="rect">
            <a:avLst/>
          </a:prstGeom>
          <a:effectLst/>
        </p:spPr>
      </p:pic>
      <p:pic>
        <p:nvPicPr>
          <p:cNvPr id="22" name="Рисунок 21" descr="ДС!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5390" y="5139720"/>
            <a:ext cx="2538610" cy="1718120"/>
          </a:xfrm>
          <a:prstGeom prst="rect">
            <a:avLst/>
          </a:prstGeom>
          <a:effectLst/>
        </p:spPr>
      </p:pic>
      <p:pic>
        <p:nvPicPr>
          <p:cNvPr id="24" name="Рисунок 23" descr="DSC021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42750" y="5139720"/>
            <a:ext cx="2087562" cy="17182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4614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06" y="116632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Повышение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качества кадрового потенциала системы </a:t>
            </a:r>
            <a:b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общего образования</a:t>
            </a:r>
            <a: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05405291"/>
              </p:ext>
            </p:extLst>
          </p:nvPr>
        </p:nvGraphicFramePr>
        <p:xfrm>
          <a:off x="971600" y="1412776"/>
          <a:ext cx="698477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4929272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 Narrow" pitchFamily="34" charset="0"/>
              </a:rPr>
              <a:t>В </a:t>
            </a:r>
            <a:r>
              <a:rPr lang="ru-RU" sz="2400" b="1" dirty="0" smtClean="0">
                <a:latin typeface="Arial Narrow" pitchFamily="34" charset="0"/>
              </a:rPr>
              <a:t>ОУ района </a:t>
            </a:r>
            <a:r>
              <a:rPr lang="ru-RU" sz="2400" b="1" dirty="0">
                <a:latin typeface="Arial Narrow" pitchFamily="34" charset="0"/>
              </a:rPr>
              <a:t> </a:t>
            </a:r>
            <a:r>
              <a:rPr lang="ru-RU" sz="2400" b="1" dirty="0" smtClean="0">
                <a:latin typeface="Arial Narrow" pitchFamily="34" charset="0"/>
              </a:rPr>
              <a:t>трудятся </a:t>
            </a:r>
            <a:r>
              <a:rPr lang="ru-RU" sz="2400" b="1" dirty="0">
                <a:latin typeface="Arial Narrow" pitchFamily="34" charset="0"/>
              </a:rPr>
              <a:t>только около 12,9% педагогов со стажем работы до 5 лет. </a:t>
            </a:r>
            <a:r>
              <a:rPr lang="ru-RU" sz="2400" b="1" dirty="0" smtClean="0">
                <a:latin typeface="Arial Narrow" pitchFamily="34" charset="0"/>
              </a:rPr>
              <a:t>Отмечается небольшое увеличение количества педагогов </a:t>
            </a:r>
            <a:r>
              <a:rPr lang="ru-RU" sz="2400" b="1" dirty="0">
                <a:latin typeface="Arial Narrow" pitchFamily="34" charset="0"/>
              </a:rPr>
              <a:t>пенсионного </a:t>
            </a:r>
            <a:r>
              <a:rPr lang="ru-RU" sz="2400" b="1" dirty="0" smtClean="0">
                <a:latin typeface="Arial Narrow" pitchFamily="34" charset="0"/>
              </a:rPr>
              <a:t>возраста. В </a:t>
            </a:r>
            <a:r>
              <a:rPr lang="ru-RU" sz="2400" b="1" dirty="0">
                <a:latin typeface="Arial Narrow" pitchFamily="34" charset="0"/>
              </a:rPr>
              <a:t>2015-2016 уч. году в район прибыло 13 молодых </a:t>
            </a:r>
            <a:r>
              <a:rPr lang="ru-RU" sz="2400" b="1" dirty="0" smtClean="0">
                <a:latin typeface="Arial Narrow" pitchFamily="34" charset="0"/>
              </a:rPr>
              <a:t>специалистов-это в 2-3 раза больше, чем в предыдущие годы.</a:t>
            </a:r>
            <a:endParaRPr lang="ru-RU" sz="2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50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54dbf2abe63246227ac87e8aea5c8d2a&amp;n=33&amp;h=215&amp;w=3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5"/>
            <a:ext cx="5472608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-32517" y="-72008"/>
            <a:ext cx="4626235" cy="177281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atin typeface="Arial Narrow" pitchFamily="34" charset="0"/>
              </a:rPr>
              <a:t>Не завершена работа по приведению в соответствие нормативным требованиям основных </a:t>
            </a:r>
            <a:r>
              <a:rPr lang="ru-RU" sz="2000" b="1" dirty="0" err="1">
                <a:latin typeface="Arial Narrow" pitchFamily="34" charset="0"/>
              </a:rPr>
              <a:t>правоустаналивающих</a:t>
            </a:r>
            <a:r>
              <a:rPr lang="ru-RU" sz="2000" b="1" dirty="0">
                <a:latin typeface="Arial Narrow" pitchFamily="34" charset="0"/>
              </a:rPr>
              <a:t> документов образовательных учреждений;</a:t>
            </a:r>
          </a:p>
        </p:txBody>
      </p:sp>
      <p:sp>
        <p:nvSpPr>
          <p:cNvPr id="6" name="Пятиугольник 5"/>
          <p:cNvSpPr/>
          <p:nvPr/>
        </p:nvSpPr>
        <p:spPr>
          <a:xfrm flipH="1">
            <a:off x="4566284" y="0"/>
            <a:ext cx="4577715" cy="1628800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itchFamily="34" charset="0"/>
              </a:rPr>
              <a:t>О</a:t>
            </a:r>
            <a:r>
              <a:rPr lang="ru-RU" sz="2000" b="1" dirty="0" smtClean="0">
                <a:latin typeface="Arial Narrow" pitchFamily="34" charset="0"/>
              </a:rPr>
              <a:t>слаблена контрол.  </a:t>
            </a:r>
            <a:r>
              <a:rPr lang="ru-RU" sz="2000" b="1" dirty="0">
                <a:latin typeface="Arial Narrow" pitchFamily="34" charset="0"/>
              </a:rPr>
              <a:t>функция  за </a:t>
            </a:r>
            <a:r>
              <a:rPr lang="ru-RU" sz="2000" b="1" dirty="0" smtClean="0">
                <a:latin typeface="Arial Narrow" pitchFamily="34" charset="0"/>
              </a:rPr>
              <a:t>образовательной деятельностью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-11430" y="5633865"/>
            <a:ext cx="9155430" cy="1188679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atin typeface="Arial Narrow" pitchFamily="34" charset="0"/>
              </a:rPr>
              <a:t>Сегодня мы ждем от учителя более эффективного и качественного преподавания и повышения уровня обученности школьников, продуманной и хорошо организованной подготовки выпускников к государственной итоговой аттестации.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04" y="3297715"/>
            <a:ext cx="2057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</a:t>
            </a:r>
            <a:r>
              <a:rPr lang="ru-RU" sz="2800" b="1" dirty="0" smtClean="0"/>
              <a:t>роблемы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3082271"/>
            <a:ext cx="262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 Narrow" pitchFamily="34" charset="0"/>
              </a:rPr>
              <a:t>управленческой деятельности</a:t>
            </a:r>
            <a:endParaRPr lang="ru-RU" sz="2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8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52536" y="356702"/>
            <a:ext cx="8698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Инновационная работа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219809650"/>
              </p:ext>
            </p:extLst>
          </p:nvPr>
        </p:nvGraphicFramePr>
        <p:xfrm>
          <a:off x="467544" y="1628800"/>
          <a:ext cx="842493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37232" y="620688"/>
            <a:ext cx="3096344" cy="7920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РЕГИОНАЛЬНЫЙ ИННОВАЦИОННЫЙ ПРОЕКТ</a:t>
            </a:r>
            <a:endParaRPr lang="ru-RU" dirty="0"/>
          </a:p>
        </p:txBody>
      </p:sp>
      <p:sp>
        <p:nvSpPr>
          <p:cNvPr id="13" name="Стрелка углом 12"/>
          <p:cNvSpPr/>
          <p:nvPr/>
        </p:nvSpPr>
        <p:spPr>
          <a:xfrm rot="10800000">
            <a:off x="3059832" y="1412776"/>
            <a:ext cx="4689105" cy="432048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450814"/>
            <a:ext cx="3168352" cy="15121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создание «точки» инновационного развития для трансляции передового опыта в области управления качеством образования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4450814"/>
            <a:ext cx="3294042" cy="151216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itchFamily="34" charset="0"/>
              </a:rPr>
              <a:t>создание и развитие условий, обеспечивающих инновационную практику инклюзивного образования детей с ОВЗ, детей-инвалидов для максимального удовлетворения прав детей на доступное и качественное образование.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4450814"/>
            <a:ext cx="2915816" cy="15121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 Narrow" pitchFamily="34" charset="0"/>
              </a:rPr>
              <a:t>модернизация системы физического воспитания в </a:t>
            </a:r>
            <a:r>
              <a:rPr lang="ru-RU" sz="1400" b="1" dirty="0" smtClean="0">
                <a:solidFill>
                  <a:schemeClr val="tx1"/>
                </a:solidFill>
                <a:latin typeface="Arial Narrow" pitchFamily="34" charset="0"/>
              </a:rPr>
              <a:t>ОУ, </a:t>
            </a:r>
            <a:r>
              <a:rPr lang="ru-RU" sz="1400" b="1" dirty="0">
                <a:solidFill>
                  <a:schemeClr val="tx1"/>
                </a:solidFill>
                <a:latin typeface="Arial Narrow" pitchFamily="34" charset="0"/>
              </a:rPr>
              <a:t>направленная на формирование ценностно-мотивационного отношения занимающихся к личной физической культуре и здоровому образу жизни</a:t>
            </a:r>
            <a:r>
              <a:rPr lang="ru-RU" sz="1400" dirty="0">
                <a:solidFill>
                  <a:schemeClr val="tx1"/>
                </a:solidFill>
                <a:latin typeface="Arial Narrow" pitchFamily="34" charset="0"/>
              </a:rPr>
              <a:t>.</a:t>
            </a:r>
            <a:r>
              <a:rPr lang="ru-RU" sz="14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2627784" y="4270794"/>
            <a:ext cx="288032" cy="3600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420860" y="4090774"/>
            <a:ext cx="288032" cy="3600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562837" y="4270794"/>
            <a:ext cx="288032" cy="3600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-117683" y="5978946"/>
            <a:ext cx="3286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Вознесенская, </a:t>
            </a:r>
            <a:r>
              <a:rPr lang="ru-RU" sz="1600" b="1" dirty="0" err="1"/>
              <a:t>Теренгульская</a:t>
            </a:r>
            <a:r>
              <a:rPr lang="ru-RU" sz="1600" b="1" dirty="0"/>
              <a:t>, Казанская  и </a:t>
            </a:r>
            <a:r>
              <a:rPr lang="ru-RU" sz="1600" b="1" dirty="0" err="1"/>
              <a:t>Баганская</a:t>
            </a:r>
            <a:r>
              <a:rPr lang="ru-RU" sz="1600" b="1" dirty="0"/>
              <a:t>  средняя школа №1. </a:t>
            </a:r>
          </a:p>
          <a:p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119134" y="5934670"/>
            <a:ext cx="3059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latin typeface="Arial Narrow" pitchFamily="34" charset="0"/>
              </a:rPr>
              <a:t>Баганская</a:t>
            </a:r>
            <a:r>
              <a:rPr lang="ru-RU" sz="1600" b="1" dirty="0">
                <a:latin typeface="Arial Narrow" pitchFamily="34" charset="0"/>
              </a:rPr>
              <a:t> СОШ №2, </a:t>
            </a:r>
            <a:r>
              <a:rPr lang="ru-RU" sz="1600" b="1" dirty="0" err="1">
                <a:latin typeface="Arial Narrow" pitchFamily="34" charset="0"/>
              </a:rPr>
              <a:t>Палецкая</a:t>
            </a:r>
            <a:r>
              <a:rPr lang="ru-RU" sz="1600" b="1" dirty="0">
                <a:latin typeface="Arial Narrow" pitchFamily="34" charset="0"/>
              </a:rPr>
              <a:t>,  </a:t>
            </a:r>
            <a:r>
              <a:rPr lang="ru-RU" sz="1600" b="1" dirty="0" smtClean="0">
                <a:latin typeface="Arial Narrow" pitchFamily="34" charset="0"/>
              </a:rPr>
              <a:t>Казанская </a:t>
            </a:r>
            <a:r>
              <a:rPr lang="ru-RU" sz="1600" b="1" dirty="0">
                <a:latin typeface="Arial Narrow" pitchFamily="34" charset="0"/>
              </a:rPr>
              <a:t>и </a:t>
            </a:r>
            <a:r>
              <a:rPr lang="ru-RU" sz="1600" b="1" dirty="0" err="1">
                <a:latin typeface="Arial Narrow" pitchFamily="34" charset="0"/>
              </a:rPr>
              <a:t>Теренгульская</a:t>
            </a:r>
            <a:r>
              <a:rPr lang="ru-RU" sz="1600" b="1" dirty="0">
                <a:latin typeface="Arial Narrow" pitchFamily="34" charset="0"/>
              </a:rPr>
              <a:t> </a:t>
            </a:r>
            <a:r>
              <a:rPr lang="ru-RU" sz="1600" b="1" dirty="0" smtClean="0">
                <a:latin typeface="Arial Narrow" pitchFamily="34" charset="0"/>
              </a:rPr>
              <a:t>СОШ, </a:t>
            </a:r>
            <a:r>
              <a:rPr lang="ru-RU" sz="1600" b="1" dirty="0" err="1" smtClean="0">
                <a:latin typeface="Arial Narrow" pitchFamily="34" charset="0"/>
              </a:rPr>
              <a:t>Мироновская</a:t>
            </a:r>
            <a:r>
              <a:rPr lang="ru-RU" sz="1600" b="1" dirty="0" smtClean="0">
                <a:latin typeface="Arial Narrow" pitchFamily="34" charset="0"/>
              </a:rPr>
              <a:t> СОШ</a:t>
            </a:r>
            <a:endParaRPr lang="ru-RU" sz="1600" b="1" dirty="0"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3874" y="6093296"/>
            <a:ext cx="2790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Баганская</a:t>
            </a:r>
            <a:r>
              <a:rPr lang="ru-RU" b="1" dirty="0" smtClean="0"/>
              <a:t>  средняя школа №1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612333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одель реализации - Microsoft PowerPoint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5954" r="3822" b="9268"/>
          <a:stretch/>
        </p:blipFill>
        <p:spPr>
          <a:xfrm>
            <a:off x="4720605" y="2852937"/>
            <a:ext cx="4495415" cy="24148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536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В 2015 году в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3 </a:t>
            </a:r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образовательных учреждениях района  в рамках  пилотного проекта «Инженерная компетентность – сила развития Родины» открыты специализированные инженерные классы. </a:t>
            </a:r>
            <a:endParaRPr lang="ru-RU" sz="2000" b="1" dirty="0" smtClean="0">
              <a:solidFill>
                <a:srgbClr val="000000"/>
              </a:solidFill>
              <a:latin typeface="Arial Narrow" panose="020B0606020202030204" pitchFamily="34" charset="0"/>
              <a:ea typeface="Arial Unicode MS" panose="020B0604020202020204" pitchFamily="34" charset="-128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(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Ивановская СОШ, </a:t>
            </a:r>
            <a:r>
              <a:rPr lang="ru-RU" sz="2000" b="1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Теренгульская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СОШ, </a:t>
            </a:r>
            <a:r>
              <a:rPr lang="ru-RU" sz="2000" b="1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Баганская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СОШ№2)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 </a:t>
            </a:r>
            <a:endParaRPr lang="ru-RU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4021" y="507455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В 2016-2017 учебном </a:t>
            </a:r>
            <a:r>
              <a:rPr lang="ru-RU" sz="20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году в </a:t>
            </a:r>
            <a:r>
              <a:rPr lang="ru-RU" sz="2000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Мироновской</a:t>
            </a:r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и Андреевской школах открываются </a:t>
            </a:r>
            <a:r>
              <a:rPr lang="ru-RU" sz="2000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агро</a:t>
            </a:r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-технологические, а в Вознесенской  школе – </a:t>
            </a:r>
            <a:r>
              <a:rPr lang="ru-RU" sz="2000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био</a:t>
            </a:r>
            <a:r>
              <a:rPr lang="ru-RU" sz="20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-технологический  специализированные классы.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1347" cy="43034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42" y="19432"/>
            <a:ext cx="4427958" cy="297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5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1\Desktop\рабочий стол\Новая папка (2)\фото для отчета\цветник\P111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44624"/>
            <a:ext cx="916570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2" y="4572008"/>
            <a:ext cx="9140078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 Black" pitchFamily="34" charset="0"/>
              </a:rPr>
              <a:t>Неоценим ресурс  Баганского ДДТ, выступающего  в рамках Проекта как ресурсный центр. Дополнительное образование, принимая вызовы времени, внедряет инновационную образовательную деятельность наряду с образовательными учреждениями района. Педагоги ДДТ стали консультантами по реализации программ спецкурсов, по организации опытно-исследовательской и проектной </a:t>
            </a:r>
            <a:r>
              <a:rPr lang="ru-RU" b="1" dirty="0" smtClean="0">
                <a:latin typeface="Arial Black" pitchFamily="34" charset="0"/>
              </a:rPr>
              <a:t>деятельности.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5" name="Picture 2" descr="H:\Робототехника\история для альманаха\коллекти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2378"/>
            <a:ext cx="4608512" cy="369670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Губернатор  подвел итоги XVI съезда работников образования Новосибирской област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9819" y="260648"/>
            <a:ext cx="4392488" cy="367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60155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788024" cy="51694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7628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Обучающиеся инженерных классов много раз становились участниками традиционных районных мероприятий (конкурсов, соревнований, конференций, </a:t>
            </a:r>
            <a:r>
              <a:rPr lang="ru-RU" sz="2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игр)</a:t>
            </a:r>
            <a:endParaRPr lang="ru-RU" sz="2100" b="1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13176" y="3041571"/>
            <a:ext cx="433082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Реализации </a:t>
            </a:r>
            <a:r>
              <a:rPr lang="ru-RU" sz="22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цели и задач инженерного образования способствуют более масштабные события: профильные инженерные смены, профильные школы, творческие встречи, </a:t>
            </a:r>
            <a:r>
              <a:rPr lang="ru-RU" sz="2200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форсайт</a:t>
            </a:r>
            <a:r>
              <a:rPr lang="ru-RU" sz="22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-сессии</a:t>
            </a:r>
            <a:r>
              <a:rPr 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.</a:t>
            </a:r>
          </a:p>
          <a:p>
            <a:pPr algn="just"/>
            <a:r>
              <a:rPr lang="ru-RU" sz="22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</a:t>
            </a:r>
            <a:r>
              <a:rPr lang="ru-RU" sz="22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Одним из ключевых образовательных событий уходящего года стала </a:t>
            </a:r>
            <a:r>
              <a:rPr lang="ru-RU" sz="2200" b="1" dirty="0">
                <a:latin typeface="Arial Narrow" panose="020B0606020202030204" pitchFamily="34" charset="0"/>
                <a:ea typeface="Arial Unicode MS" panose="020B0604020202020204" pitchFamily="34" charset="-128"/>
              </a:rPr>
              <a:t>ярмарка «Учсиб-2016</a:t>
            </a:r>
            <a:r>
              <a:rPr lang="ru-RU" sz="2200" b="1" dirty="0" smtClean="0">
                <a:latin typeface="Arial Narrow" panose="020B0606020202030204" pitchFamily="34" charset="0"/>
                <a:ea typeface="Arial Unicode MS" panose="020B0604020202020204" pitchFamily="34" charset="-128"/>
              </a:rPr>
              <a:t>» 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http://mkoyivansoch.ucoz.ru/NOWOSTI/2016/IMG_84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" b="18302"/>
          <a:stretch/>
        </p:blipFill>
        <p:spPr bwMode="auto">
          <a:xfrm>
            <a:off x="4762872" y="0"/>
            <a:ext cx="4355976" cy="3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01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768" y="-34590"/>
            <a:ext cx="4338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Свой опыт презентовали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руководители и 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педагоги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ОУ.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     Все три   школьные фирмы: «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CulinaFaber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» (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Теренгульская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школа), "Росточек" (Ивановская школа), «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DeepSpace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» (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Баганская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школа № 2) были представлены на выставке. Школьники рекламировали свою продукцию: «Росточек» - цветочную рассаду и овощные культуры, «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CulinaFaber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» - хлебобулочные изделия, «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DeepSpace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» - сувениры. Кроме этого фирма «</a:t>
            </a:r>
            <a:r>
              <a:rPr lang="ru-RU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DeepSpace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» провела мастер-класс по изготовлению сувениров своими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руками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.</a:t>
            </a:r>
            <a:endParaRPr lang="ru-RU" dirty="0">
              <a:solidFill>
                <a:srgbClr val="000000"/>
              </a:solidFill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</p:txBody>
      </p:sp>
      <p:pic>
        <p:nvPicPr>
          <p:cNvPr id="3" name="Picture 16" descr="http://schooltwobag.ucoz.ru/_tbkp/p1aal7b232t451cqd1alvdba167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2480319" cy="230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Присоединённое изображение:&#10; - 15.jpg&#10; - Размер: 304,73кб, Скачано: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30" y="2293167"/>
            <a:ext cx="2937681" cy="21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terengulsosh.ucoz.ru/novosti_2014_15/IMG_2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57" y="4463193"/>
            <a:ext cx="2492057" cy="23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terengulsosh.ucoz.ru/novosti_2014_15/IMG_2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53352"/>
            <a:ext cx="4283968" cy="30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terengulsosh.ucoz.ru/novosti_2014_15/IMG_22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14" y="2284660"/>
            <a:ext cx="2280537" cy="22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terengulsosh.ucoz.ru/novosti_2014_15/IMG_2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6" y="4463193"/>
            <a:ext cx="2435289" cy="239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mkoyivansoch.ucoz.ru/NOWOSTI/2016/IMG_85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1860" r="14171" b="18095"/>
          <a:stretch/>
        </p:blipFill>
        <p:spPr bwMode="auto">
          <a:xfrm>
            <a:off x="4196330" y="0"/>
            <a:ext cx="2607918" cy="230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66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inobr.nso.ru/sites/minobr.nso.ru/wodby_files/files/styles/image_without_gallery/public/news/2015/01/ministr_aktiv.jpg?itok=6K5KyQ2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4427984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4716016" y="44624"/>
            <a:ext cx="4427984" cy="33123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 Narrow" pitchFamily="34" charset="0"/>
              </a:rPr>
              <a:t>Основной целью государственной политики в сфере образования является обеспечение его доступности и качества для каждого жителя России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6846" y="3833664"/>
            <a:ext cx="4722862" cy="30243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 Narrow" pitchFamily="34" charset="0"/>
              </a:rPr>
              <a:t>«…качественное </a:t>
            </a:r>
            <a:r>
              <a:rPr lang="ru-RU" sz="2400" b="1" dirty="0">
                <a:latin typeface="Arial Narrow" pitchFamily="34" charset="0"/>
              </a:rPr>
              <a:t>и доступное </a:t>
            </a:r>
            <a:r>
              <a:rPr lang="ru-RU" sz="2400" b="1" dirty="0" smtClean="0">
                <a:latin typeface="Arial Narrow" pitchFamily="34" charset="0"/>
              </a:rPr>
              <a:t>образование </a:t>
            </a:r>
            <a:r>
              <a:rPr lang="ru-RU" sz="2400" b="1" dirty="0">
                <a:latin typeface="Arial Narrow" pitchFamily="34" charset="0"/>
              </a:rPr>
              <a:t>является необходимым условием развития кадрового потенциала». </a:t>
            </a:r>
            <a:endParaRPr lang="ru-RU" sz="2400" b="1" dirty="0" smtClean="0">
              <a:latin typeface="Arial Narrow" pitchFamily="34" charset="0"/>
            </a:endParaRPr>
          </a:p>
          <a:p>
            <a:pPr algn="ctr"/>
            <a:r>
              <a:rPr lang="ru-RU" i="1" dirty="0" smtClean="0">
                <a:latin typeface="Arial Narrow" pitchFamily="34" charset="0"/>
              </a:rPr>
              <a:t>Губернатор </a:t>
            </a:r>
            <a:r>
              <a:rPr lang="ru-RU" i="1" dirty="0">
                <a:latin typeface="Arial Narrow" pitchFamily="34" charset="0"/>
              </a:rPr>
              <a:t>Новосибирской области </a:t>
            </a:r>
            <a:endParaRPr lang="ru-RU" i="1" dirty="0" smtClean="0">
              <a:latin typeface="Arial Narrow" pitchFamily="34" charset="0"/>
            </a:endParaRPr>
          </a:p>
          <a:p>
            <a:pPr algn="ctr"/>
            <a:r>
              <a:rPr lang="ru-RU" i="1" dirty="0" smtClean="0">
                <a:latin typeface="Arial Narrow" pitchFamily="34" charset="0"/>
              </a:rPr>
              <a:t>В. Ф. </a:t>
            </a:r>
            <a:r>
              <a:rPr lang="ru-RU" i="1" dirty="0">
                <a:latin typeface="Arial Narrow" pitchFamily="34" charset="0"/>
              </a:rPr>
              <a:t>Городецкий</a:t>
            </a:r>
            <a:endParaRPr lang="ru-RU" b="1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59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https://im0-tub-ru.yandex.net/i?id=9ba3c492f773047e3f497e5a0563e229&amp;n=33&amp;h=215&amp;w=2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67761"/>
            <a:ext cx="3024336" cy="28955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mkoyivansoch.ucoz.ru/NOWOSTI/rostoche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0" b="7768"/>
          <a:stretch/>
        </p:blipFill>
        <p:spPr bwMode="auto">
          <a:xfrm>
            <a:off x="7055768" y="-23835"/>
            <a:ext cx="2088232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koyivansoch.ucoz.ru/NOWOSTI/2016/IMG_8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r="5844"/>
          <a:stretch/>
        </p:blipFill>
        <p:spPr bwMode="auto">
          <a:xfrm>
            <a:off x="0" y="0"/>
            <a:ext cx="3131839" cy="236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0538" y="194304"/>
            <a:ext cx="3972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 Narrow" panose="020B0606020202030204" pitchFamily="34" charset="0"/>
                <a:ea typeface="Arial Unicode MS" panose="020B0604020202020204" pitchFamily="34" charset="-128"/>
              </a:rPr>
              <a:t>Важным и результативным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стало участие детей в зимней школе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«Бизнес-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интенсив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для школьников»,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в 23 межрегиональном экономическом фестивале школьников «</a:t>
            </a:r>
            <a:r>
              <a:rPr lang="ru-RU" b="1" dirty="0" err="1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Сибириада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. Шаг в мечту». 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34" y="5013176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Наши учащиеся стали победителями регионального и всероссийского этапов конкурса школьных предпринимательских компаний. В </a:t>
            </a:r>
            <a:r>
              <a:rPr lang="ru-RU" b="1" dirty="0">
                <a:latin typeface="Arial Narrow" panose="020B0606020202030204" pitchFamily="34" charset="0"/>
                <a:ea typeface="Arial Unicode MS" panose="020B0604020202020204" pitchFamily="34" charset="-128"/>
              </a:rPr>
              <a:t> составе сборной команды Новосибирской области ивановские школьники представляли Россию на  заключительном этапе международной некоммерческой образовательной программы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«SAGE GLOBAL-Школьники за продвижение глобального предпринимательства»,</a:t>
            </a:r>
            <a:r>
              <a:rPr lang="ru-RU" b="1" dirty="0">
                <a:latin typeface="Arial Narrow" panose="020B0606020202030204" pitchFamily="34" charset="0"/>
                <a:ea typeface="Arial Unicode MS" panose="020B0604020202020204" pitchFamily="34" charset="-128"/>
              </a:rPr>
              <a:t> проходивший в г. Маниле на   Филиппинах. 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4104" name="Picture 8" descr="http://mkoyivansoch.ucoz.ru/5/DSCN3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" y="2360846"/>
            <a:ext cx="3122306" cy="27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mkoyivansoch.ucoz.ru/5/DSCN32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2052" b="5774"/>
          <a:stretch/>
        </p:blipFill>
        <p:spPr bwMode="auto">
          <a:xfrm>
            <a:off x="7022841" y="2471236"/>
            <a:ext cx="2117306" cy="25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249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rum.na-svyazi.ru/uploads/201601/post-306508-1453896140-0258_thu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4"/>
            <a:ext cx="4283968" cy="31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19478"/>
            <a:ext cx="4716016" cy="3212976"/>
          </a:xfrm>
          <a:prstGeom prst="rect">
            <a:avLst/>
          </a:prstGeom>
        </p:spPr>
      </p:pic>
      <p:pic>
        <p:nvPicPr>
          <p:cNvPr id="4" name="Picture 12" descr="http://terengulsosh.ucoz.ru/novosti_2014_15/IMG_2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27" y="4120743"/>
            <a:ext cx="3126159" cy="27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terengulsosh.ucoz.ru/novosti_2014_15/IMG_2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42" y="4092351"/>
            <a:ext cx="3275856" cy="27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Присоединённое изображение:&#10; - 17.jpg&#10; - Размер: 193,73кб, Скачано: 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91" y="4107974"/>
            <a:ext cx="3167602" cy="279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33511" y="3209121"/>
            <a:ext cx="9014022" cy="1001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1000" algn="just">
              <a:lnSpc>
                <a:spcPts val="1370"/>
              </a:lnSpc>
              <a:spcAft>
                <a:spcPts val="0"/>
              </a:spcAft>
            </a:pPr>
            <a:r>
              <a:rPr lang="ru-RU" sz="2000" b="1" dirty="0" smtClean="0">
                <a:latin typeface="Arial Narrow" panose="020B0606020202030204" pitchFamily="34" charset="0"/>
                <a:ea typeface="Times New Roman" panose="02020603050405020304" pitchFamily="18" charset="0"/>
              </a:rPr>
              <a:t>Участие </a:t>
            </a:r>
            <a:r>
              <a:rPr lang="ru-RU" sz="20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в региональных проектах становится большим стимулом для педагогических коллективов к совершенствованию собственной профессиональной деятельности. В дальнейшем мы также  готовы поддерживать инициативы образовательных организаций, способных работать в режиме инновационного развития.</a:t>
            </a:r>
            <a:endParaRPr lang="ru-RU" sz="2000" b="1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42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аганский район - Microsoft PowerPoin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t="21097" r="17875" b="12883"/>
          <a:stretch/>
        </p:blipFill>
        <p:spPr>
          <a:xfrm>
            <a:off x="1363311" y="2250275"/>
            <a:ext cx="5743195" cy="4590281"/>
          </a:xfrm>
          <a:prstGeom prst="rect">
            <a:avLst/>
          </a:prstGeom>
        </p:spPr>
      </p:pic>
      <p:pic>
        <p:nvPicPr>
          <p:cNvPr id="1028" name="Picture 4" descr="http://gym1539sv.mskobr.ru/images/LOGO-DOP-8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23" y="1"/>
            <a:ext cx="297000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edu.convdocs.org/tw_files2/urls_9/6/d-5737/5737_html_aee23af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" y="31848"/>
            <a:ext cx="2004445" cy="22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25763"/>
            <a:ext cx="4108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Дополнительное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образование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2136" y="11310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В 2015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году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утвержден «План по реализации Концепции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дополнительного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образования детей на территории Новосибирской области на 2015-2020 </a:t>
            </a:r>
            <a:r>
              <a:rPr lang="ru-RU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годы»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73944"/>
            <a:ext cx="17149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С 2014 года  в </a:t>
            </a:r>
            <a:endParaRPr lang="ru-RU" sz="1600" b="1" dirty="0" smtClean="0">
              <a:solidFill>
                <a:srgbClr val="000000"/>
              </a:solidFill>
              <a:latin typeface="Arial Narrow" panose="020B0606020202030204" pitchFamily="34" charset="0"/>
              <a:ea typeface="Arial Unicode MS" panose="020B0604020202020204" pitchFamily="34" charset="-128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ДДТ 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началась реализация дополнительных образовательных программ технической направленности, которыми в завершившемся учебном году было 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охвачено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80 детей 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67" y="2276871"/>
            <a:ext cx="2155673" cy="20435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7" y="2101490"/>
            <a:ext cx="1412776" cy="15387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33828" y="4036526"/>
            <a:ext cx="21556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У</a:t>
            </a:r>
            <a:r>
              <a:rPr lang="ru-RU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величивается 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охват детей услугами учреждений </a:t>
            </a:r>
            <a:r>
              <a:rPr lang="ru-RU" sz="1600" b="1" dirty="0" err="1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допобразования</a:t>
            </a:r>
            <a:r>
              <a:rPr lang="ru-RU" sz="1600" b="1" dirty="0">
                <a:solidFill>
                  <a:srgbClr val="000000"/>
                </a:solidFill>
                <a:latin typeface="Arial Narrow" panose="020B0606020202030204" pitchFamily="34" charset="0"/>
                <a:ea typeface="Arial Unicode MS" panose="020B0604020202020204" pitchFamily="34" charset="-128"/>
              </a:rPr>
              <a:t>. Важным ресурсом повышения охвата детей, продолжает оставаться работа школьных кружков и секций. </a:t>
            </a:r>
            <a:endParaRPr lang="ru-RU" sz="1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43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7" y="357166"/>
            <a:ext cx="7520014" cy="1571636"/>
          </a:xfrm>
        </p:spPr>
        <p:txBody>
          <a:bodyPr/>
          <a:lstStyle/>
          <a:p>
            <a:pPr algn="ctr">
              <a:buNone/>
            </a:pP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Результаты участия </a:t>
            </a:r>
            <a:b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обучающихся в конкурсах </a:t>
            </a:r>
            <a:r>
              <a:rPr lang="ru-RU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4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4096348"/>
              </p:ext>
            </p:extLst>
          </p:nvPr>
        </p:nvGraphicFramePr>
        <p:xfrm>
          <a:off x="107504" y="1556792"/>
          <a:ext cx="9036495" cy="50720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01594"/>
                <a:gridCol w="588636"/>
                <a:gridCol w="695115"/>
                <a:gridCol w="695115"/>
                <a:gridCol w="695115"/>
                <a:gridCol w="695115"/>
                <a:gridCol w="695115"/>
                <a:gridCol w="695115"/>
                <a:gridCol w="695115"/>
                <a:gridCol w="695115"/>
                <a:gridCol w="695115"/>
                <a:gridCol w="695115"/>
                <a:gridCol w="695115"/>
              </a:tblGrid>
              <a:tr h="11483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Районные фестивали, конкурсы, соревнования </a:t>
                      </a:r>
                      <a:r>
                        <a:rPr lang="ru-RU" sz="1200" dirty="0" err="1">
                          <a:latin typeface="Arial Black" pitchFamily="34" charset="0"/>
                        </a:rPr>
                        <a:t>и.т.д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Межрайонные</a:t>
                      </a:r>
                      <a:endParaRPr lang="ru-RU" sz="1100" dirty="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конкурсы, соревнования </a:t>
                      </a:r>
                      <a:r>
                        <a:rPr lang="ru-RU" sz="1200" dirty="0" err="1">
                          <a:latin typeface="Arial Black" pitchFamily="34" charset="0"/>
                        </a:rPr>
                        <a:t>и.т.д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Областные фестивали, конкурсы, соревнования </a:t>
                      </a:r>
                      <a:r>
                        <a:rPr lang="ru-RU" sz="1200" dirty="0" err="1">
                          <a:latin typeface="Arial Black" pitchFamily="34" charset="0"/>
                        </a:rPr>
                        <a:t>и.т.д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региональные фестивали, конкурсы, соревнования и.т.д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Всероссийские фестивали, конкурсы и.т.д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Международн конкурсы, </a:t>
                      </a:r>
                      <a:endParaRPr lang="ru-RU" sz="1100">
                        <a:latin typeface="Arial Black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фестивали и т.д.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83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 Black" pitchFamily="34" charset="0"/>
                        </a:rPr>
                        <a:t>кол-во мероприятий</a:t>
                      </a:r>
                      <a:endParaRPr lang="ru-RU" sz="11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кол-во призовых мест</a:t>
                      </a:r>
                      <a:endParaRPr lang="ru-RU" sz="11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Black" pitchFamily="34" charset="0"/>
                        </a:rPr>
                        <a:t>Школы</a:t>
                      </a:r>
                      <a:endParaRPr lang="ru-RU" sz="12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396</a:t>
                      </a:r>
                      <a:endParaRPr lang="ru-RU" sz="140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544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25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44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58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22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11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7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104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249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97</a:t>
                      </a: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 Black" pitchFamily="34" charset="0"/>
                        </a:rPr>
                        <a:t>207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Black" pitchFamily="34" charset="0"/>
                        </a:rPr>
                        <a:t>Баганский ДДТ</a:t>
                      </a:r>
                      <a:endParaRPr lang="ru-RU" sz="12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7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32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1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5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9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1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0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6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11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5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Arial Black" pitchFamily="34" charset="0"/>
                        </a:rPr>
                        <a:t>Баганская</a:t>
                      </a:r>
                      <a:r>
                        <a:rPr lang="ru-RU" sz="1200" dirty="0">
                          <a:latin typeface="Arial Black" pitchFamily="34" charset="0"/>
                        </a:rPr>
                        <a:t> ДЮСШ</a:t>
                      </a:r>
                      <a:endParaRPr lang="ru-RU" sz="12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9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17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2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-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0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0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rial Black" pitchFamily="34" charset="0"/>
                        </a:rPr>
                        <a:t>2</a:t>
                      </a:r>
                      <a:endParaRPr lang="ru-RU" sz="1400" b="1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11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-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rial Black" pitchFamily="34" charset="0"/>
                        </a:rPr>
                        <a:t>-</a:t>
                      </a:r>
                      <a:endParaRPr lang="ru-RU" sz="1400" b="1" dirty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gym1539sv.mskobr.ru/images/%20%D0%BE%D0%B1%D1%80%D0%B0%D0%B7%D0%BE%D0%B2%D0%B0%D0%BD%D0%B8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104456" cy="65527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3203848" y="1156488"/>
            <a:ext cx="3240360" cy="42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203848" y="2971294"/>
            <a:ext cx="2376264" cy="11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13" idx="3"/>
          </p:cNvCxnSpPr>
          <p:nvPr/>
        </p:nvCxnSpPr>
        <p:spPr>
          <a:xfrm flipH="1" flipV="1">
            <a:off x="3203848" y="4581945"/>
            <a:ext cx="2016224" cy="193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127657"/>
            <a:ext cx="3203848" cy="20619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 Narrow" panose="020B0606020202030204" pitchFamily="34" charset="0"/>
              </a:rPr>
              <a:t>За исследуемый период в </a:t>
            </a:r>
            <a:r>
              <a:rPr lang="ru-RU" sz="1600" b="1" dirty="0" err="1">
                <a:latin typeface="Arial Narrow" panose="020B0606020202030204" pitchFamily="34" charset="0"/>
              </a:rPr>
              <a:t>Баганском</a:t>
            </a:r>
            <a:r>
              <a:rPr lang="ru-RU" sz="1600" b="1" dirty="0">
                <a:latin typeface="Arial Narrow" panose="020B0606020202030204" pitchFamily="34" charset="0"/>
              </a:rPr>
              <a:t> районе улучшилась ситуация по многим показателям. Отмечена положительная динамика по таким критериям, отражающим результативность, как «Качество», «Социализация», «Доступность</a:t>
            </a:r>
            <a:r>
              <a:rPr lang="ru-RU" sz="1600" dirty="0"/>
              <a:t>». </a:t>
            </a:r>
            <a:endParaRPr lang="ru-RU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189580"/>
            <a:ext cx="3203848" cy="15274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Сводный индекс блока «Эффективность» системы общего образования за три года  обеспечил переход с 38 места на 23.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764367"/>
            <a:ext cx="3203848" cy="16351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Вместе с тем, в районе есть школы, которые демонстрируют низкие </a:t>
            </a:r>
            <a:r>
              <a:rPr lang="ru-RU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результаты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.  Две школы нашего района 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(13%)  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(</a:t>
            </a:r>
            <a:r>
              <a:rPr lang="ru-RU" sz="16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Водинская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ООШ и   </a:t>
            </a:r>
            <a:r>
              <a:rPr lang="ru-RU" sz="16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Палецкая</a:t>
            </a:r>
            <a:r>
              <a:rPr lang="ru-RU" sz="1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СОШ)</a:t>
            </a:r>
            <a:r>
              <a:rPr lang="ru-RU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  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вошли в список школ области  с устойчиво низкими учебными результатами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349655"/>
            <a:ext cx="49620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Narrow" panose="020B0606020202030204" pitchFamily="34" charset="0"/>
              </a:rPr>
              <a:t>Осенью 2015 </a:t>
            </a:r>
            <a:r>
              <a:rPr lang="ru-RU" sz="2400" b="1" dirty="0">
                <a:latin typeface="Arial Narrow" panose="020B0606020202030204" pitchFamily="34" charset="0"/>
              </a:rPr>
              <a:t>года проведен третий этап мониторинга систем общего образования муниципальных районов. </a:t>
            </a:r>
          </a:p>
        </p:txBody>
      </p:sp>
    </p:spTree>
    <p:extLst>
      <p:ext uri="{BB962C8B-B14F-4D97-AF65-F5344CB8AC3E}">
        <p14:creationId xmlns:p14="http://schemas.microsoft.com/office/powerpoint/2010/main" val="815856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243411">
            <a:off x="-1587485" y="684583"/>
            <a:ext cx="7756263" cy="172327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Образовательные организации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b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работающие в сложных социальных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условиях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школы,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показывающие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стабильно </a:t>
            </a: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низкие </a:t>
            </a:r>
            <a:r>
              <a:rPr lang="ru-RU" sz="2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результаты</a:t>
            </a:r>
            <a: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br>
              <a:rPr lang="ru-RU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ru-RU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747109" y="3291726"/>
            <a:ext cx="4896544" cy="208823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МКОУ ВОДИНСКАЯ ООШ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МКОУ ПАЛЕЦКАЯ СОШ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Picture 2" descr="Консультации для родителей Сайт детского сада 23 г. Ишим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342" y="4062258"/>
            <a:ext cx="771451" cy="279574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522962" y="1340768"/>
            <a:ext cx="3621037" cy="5760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Организационно-управленческие мероприятия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3665" y="2049976"/>
            <a:ext cx="3621037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Приведение базовой инфраструктуры школ в соответствие современным требованиям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48244" y="3212651"/>
            <a:ext cx="3664878" cy="104914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Развитие кадрового потенциала руководящих и педагогических работников школ</a:t>
            </a:r>
            <a:r>
              <a:rPr lang="ru-RU" dirty="0"/>
              <a:t>,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22962" y="4370540"/>
            <a:ext cx="3590160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Работа с родителями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59284" y="4869160"/>
            <a:ext cx="3624456" cy="857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Совершенствование системы межведомственного взаимодействия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0116" y="5934289"/>
            <a:ext cx="3624456" cy="857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Организация аудита и консалтинга по управлению </a:t>
            </a:r>
            <a:r>
              <a:rPr lang="ru-RU" b="1" dirty="0" smtClean="0"/>
              <a:t>качеством</a:t>
            </a:r>
            <a:endParaRPr lang="ru-RU" b="1" dirty="0"/>
          </a:p>
        </p:txBody>
      </p:sp>
      <p:pic>
        <p:nvPicPr>
          <p:cNvPr id="6146" name="Picture 2" descr="https://im1-tub-ru.yandex.net/i?id=d05db519fbafbd1d6443ed2f6bd871f6&amp;n=33&amp;h=215&amp;w=2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49575"/>
            <a:ext cx="1548682" cy="16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9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-45524" y="332656"/>
            <a:ext cx="4932040" cy="282724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 результате проведенной в марте-апреле независимой оценки качества образовательной деятельности организаций, осуществляющих образовательную деятельность, проведено  анкетирование родительской общественности. </a:t>
            </a:r>
          </a:p>
        </p:txBody>
      </p:sp>
      <p:sp>
        <p:nvSpPr>
          <p:cNvPr id="7" name="Пятиугольник 6"/>
          <p:cNvSpPr/>
          <p:nvPr/>
        </p:nvSpPr>
        <p:spPr>
          <a:xfrm flipH="1">
            <a:off x="4891080" y="250614"/>
            <a:ext cx="4230060" cy="2827246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/>
              <a:t>В </a:t>
            </a:r>
            <a:r>
              <a:rPr lang="ru-RU" dirty="0" smtClean="0"/>
              <a:t>В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ланируется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создание Районного родительского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комитета,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основной функцией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которого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должно стать полноценное взаимодействие родительской общественности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муниципалитета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, образовательной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организации.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 flipH="1">
            <a:off x="4886516" y="3409841"/>
            <a:ext cx="4257484" cy="281859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 Narrow" panose="020B0606020202030204" pitchFamily="34" charset="0"/>
              </a:rPr>
              <a:t>Современная система образования должна быть ориентирована на общественный заказ к содержанию и качеству образования, открыта к диалогу с родителями и местным сообществом по вопросам воспитания и </a:t>
            </a:r>
            <a:r>
              <a:rPr lang="ru-RU" sz="1600" b="1" dirty="0" smtClean="0">
                <a:latin typeface="Arial Narrow" panose="020B0606020202030204" pitchFamily="34" charset="0"/>
              </a:rPr>
              <a:t>обучения</a:t>
            </a:r>
            <a:r>
              <a:rPr lang="ru-RU" sz="1600" b="1" dirty="0">
                <a:latin typeface="Arial Narrow" panose="020B0606020202030204" pitchFamily="34" charset="0"/>
              </a:rPr>
              <a:t>, нести ответственность за образовательные результаты перед гражданами</a:t>
            </a:r>
            <a:r>
              <a:rPr lang="ru-RU" dirty="0"/>
              <a:t>.</a:t>
            </a:r>
          </a:p>
        </p:txBody>
      </p:sp>
      <p:pic>
        <p:nvPicPr>
          <p:cNvPr id="9" name="Picture 2" descr="Консультации для родителей Сайт детского сада 23 г. Ишим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9179" y="1234919"/>
            <a:ext cx="1137121" cy="370644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-81367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Создание </a:t>
            </a:r>
            <a:r>
              <a:rPr lang="ru-RU" sz="2400" b="1" dirty="0" smtClean="0">
                <a:latin typeface="Times New Roman" panose="02020603050405020304" pitchFamily="18" charset="0"/>
                <a:ea typeface="Arial Unicode MS" panose="020B0604020202020204" pitchFamily="34" charset="-128"/>
              </a:rPr>
              <a:t>открытого образовательного </a:t>
            </a:r>
            <a:r>
              <a:rPr lang="ru-RU" sz="2400" b="1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пространст</a:t>
            </a:r>
            <a:r>
              <a:rPr lang="ru-RU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>ва</a:t>
            </a:r>
            <a:endParaRPr lang="ru-RU" sz="24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48031" y="3717232"/>
            <a:ext cx="4932040" cy="2448272"/>
          </a:xfrm>
          <a:prstGeom prst="homePlat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Полученные результаты станут предметом глубоко анализа, в первую очередь, открытости деятельности общеобразовательных организаций района.</a:t>
            </a:r>
            <a:r>
              <a:rPr lang="ru-RU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Мы понимаем, что общественное мнение напрямую зависит от  информационной открытости школы, детского сада и степени причастности родителей к деятельности образовательной организации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9285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1723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Концепция развития инклюзивного образования Новосибирской области</a:t>
            </a:r>
            <a:endParaRPr lang="ru-RU" sz="2800" dirty="0"/>
          </a:p>
        </p:txBody>
      </p:sp>
      <p:pic>
        <p:nvPicPr>
          <p:cNvPr id="3074" name="Picture 2" descr="http://droplak.ru/wp-content/uploads/2015/10/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602"/>
            <a:ext cx="4032448" cy="31263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с вырезом 2"/>
          <p:cNvSpPr/>
          <p:nvPr/>
        </p:nvSpPr>
        <p:spPr>
          <a:xfrm rot="5400000">
            <a:off x="3805747" y="1494953"/>
            <a:ext cx="1028447" cy="720081"/>
          </a:xfrm>
          <a:prstGeom prst="notched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51824" y="2358463"/>
            <a:ext cx="6068348" cy="846966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ТПМПК </a:t>
            </a: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проведено</a:t>
            </a:r>
            <a:r>
              <a:rPr lang="ru-RU" b="1" dirty="0" smtClean="0">
                <a:latin typeface="Arial Narrow" panose="020B0606020202030204" pitchFamily="34" charset="0"/>
              </a:rPr>
              <a:t> 7 заседаний, обследовано 58 детей)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827584" y="3222796"/>
            <a:ext cx="6984776" cy="106206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В 2015-2016 учебном году участниками регионального проекта «Обучение и </a:t>
            </a:r>
            <a:r>
              <a:rPr lang="ru-RU" b="1" dirty="0" smtClean="0">
                <a:latin typeface="Arial Narrow" panose="020B0606020202030204" pitchFamily="34" charset="0"/>
              </a:rPr>
              <a:t>социализация </a:t>
            </a:r>
            <a:r>
              <a:rPr lang="ru-RU" b="1" dirty="0">
                <a:latin typeface="Arial Narrow" panose="020B0606020202030204" pitchFamily="34" charset="0"/>
              </a:rPr>
              <a:t>детей с ОВЗ в инклюзивном образовательном пространстве Новосибирской области» </a:t>
            </a:r>
            <a:r>
              <a:rPr lang="ru-RU" b="1" dirty="0" smtClean="0">
                <a:latin typeface="Arial Narrow" panose="020B0606020202030204" pitchFamily="34" charset="0"/>
              </a:rPr>
              <a:t>являются </a:t>
            </a:r>
            <a:r>
              <a:rPr lang="ru-RU" b="1" dirty="0">
                <a:latin typeface="Arial Narrow" panose="020B0606020202030204" pitchFamily="34" charset="0"/>
              </a:rPr>
              <a:t>5 школ района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619672" y="4286257"/>
            <a:ext cx="6984776" cy="1068676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С 1 сентября 2016 года система образования переходит на ФГОС начального общего образования обучающихся с ОВЗ и ФГОС образования обучаю­щихся с умственной отсталостью. </a:t>
            </a:r>
          </a:p>
          <a:p>
            <a:pPr algn="ctr"/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2159224" y="5362934"/>
            <a:ext cx="6984776" cy="1062068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latin typeface="Arial Narrow" panose="020B0606020202030204" pitchFamily="34" charset="0"/>
              </a:rPr>
              <a:t>                           Школы района включились в этот процесс.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2" descr="http://droplak.ru/wp-content/uploads/2015/10/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26"/>
            <a:ext cx="2419332" cy="17113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522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1700" y="-25455"/>
            <a:ext cx="540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Организация горячего питания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" y="868554"/>
            <a:ext cx="4539434" cy="3404576"/>
          </a:xfrm>
          <a:prstGeom prst="rect">
            <a:avLst/>
          </a:prstGeom>
        </p:spPr>
      </p:pic>
      <p:pic>
        <p:nvPicPr>
          <p:cNvPr id="4" name="Рисунок 3" descr="DSC00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6300" y="3356992"/>
            <a:ext cx="4597700" cy="34769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08520" y="4149080"/>
            <a:ext cx="48245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В 2015-2016 учебном году созданы условия для обеспечения горячим питанием всех школ района. Питались 1888 школьников. Общий охват составил  97,5 % учащихся от общего числа детей. Двухразовым горячим питанием охвачено  533 обучающихся. За счёт средств регионального и  местного бюджетов льготным питанием охвачены  1160 учащихся из многодетных и малообеспеченных семей. 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3734" y="62068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 1 сентября 2015 года во всех школах введено льготное двухразовое питание обучающихся с ОВЗ, питались 124 школьника.  Средняя стоимость питания одного обучающегося льготной категории в день-20,18р. (для детей из многодетных и малообеспеченных семей), 159,03р. - для детей с ОВЗ. Для детей,  проживающих в интернатах, организовано пятиразовое питание. 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073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8871" r="33663" b="25463"/>
          <a:stretch/>
        </p:blipFill>
        <p:spPr>
          <a:xfrm>
            <a:off x="143744" y="-171400"/>
            <a:ext cx="3168352" cy="2425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57" y="-132955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02" y="1697702"/>
            <a:ext cx="3491880" cy="232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-150301" y="3897978"/>
            <a:ext cx="6654696" cy="3037538"/>
          </a:xfrm>
          <a:prstGeom prst="horizontalScroll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В оздоровительный сезон 2016 года на базе 16 образовательных учреждений была организована работа 18 летних лагерей дневного пребывания, в которых оздоровлены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780</a:t>
            </a:r>
            <a:r>
              <a:rPr lang="ru-RU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учащихся от 7 до 15 лет. На эти цели из областного и муниципального  бюджетов  выделены финансовые средства  более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1млн. </a:t>
            </a:r>
            <a:r>
              <a:rPr lang="ru-RU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960 </a:t>
            </a:r>
            <a:r>
              <a:rPr lang="ru-RU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тыс. руб</a:t>
            </a:r>
            <a:r>
              <a:rPr lang="ru-RU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9">
            <a:off x="2678584" y="1913205"/>
            <a:ext cx="3708159" cy="2472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484">
            <a:off x="6157016" y="-373732"/>
            <a:ext cx="2787774" cy="371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63">
            <a:off x="6119399" y="2362821"/>
            <a:ext cx="3240446" cy="284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558">
            <a:off x="6440059" y="4254172"/>
            <a:ext cx="3035829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7259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4729" y="83703"/>
            <a:ext cx="5400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сеть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Баганского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Выноска со стрелкой вверх 2"/>
          <p:cNvSpPr/>
          <p:nvPr/>
        </p:nvSpPr>
        <p:spPr>
          <a:xfrm>
            <a:off x="2051720" y="4797152"/>
            <a:ext cx="5112568" cy="1930749"/>
          </a:xfrm>
          <a:prstGeom prst="upArrowCallout">
            <a:avLst>
              <a:gd name="adj1" fmla="val 17346"/>
              <a:gd name="adj2" fmla="val 17708"/>
              <a:gd name="adj3" fmla="val 7778"/>
              <a:gd name="adj4" fmla="val 7215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МКУ «УПРАВЛЕНИЕ ОБРАЗОВАНИЕМ</a:t>
            </a:r>
          </a:p>
          <a:p>
            <a:pPr algn="ctr"/>
            <a:r>
              <a:rPr lang="ru-RU" b="1" dirty="0" smtClean="0"/>
              <a:t>БАГАНСКОГО РАЙОНА»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182464" y="874577"/>
            <a:ext cx="2757753" cy="9948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 СРЕДНИХ ШКОЛ</a:t>
            </a:r>
            <a:endParaRPr lang="ru-RU" b="1" dirty="0"/>
          </a:p>
        </p:txBody>
      </p:sp>
      <p:sp>
        <p:nvSpPr>
          <p:cNvPr id="5" name="Овал 4"/>
          <p:cNvSpPr/>
          <p:nvPr/>
        </p:nvSpPr>
        <p:spPr>
          <a:xfrm>
            <a:off x="433016" y="1912516"/>
            <a:ext cx="2864289" cy="8887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 ОСНОВНЫХ ШКОЛ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1573719" y="2711462"/>
            <a:ext cx="2520280" cy="10109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 </a:t>
            </a:r>
            <a:r>
              <a:rPr lang="ru-RU" b="1" dirty="0" err="1" smtClean="0"/>
              <a:t>структ</a:t>
            </a:r>
            <a:r>
              <a:rPr lang="ru-RU" b="1" dirty="0" smtClean="0"/>
              <a:t>. подразделения(НАЧАЛЬНЫЕ ШКОЛЫ)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5041746" y="2930103"/>
            <a:ext cx="2664296" cy="99903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20 ДЕТСКИХ САДОВ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6012160" y="874577"/>
            <a:ext cx="3024336" cy="8316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Учреждения дополнительного образования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5221766" y="1720666"/>
            <a:ext cx="2304256" cy="10314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ДОМ ДЕТСКОГО ТВОРЧЕСТВА</a:t>
            </a:r>
            <a:endParaRPr lang="ru-RU" sz="16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228184" y="620688"/>
            <a:ext cx="936104" cy="2538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051720" y="620687"/>
            <a:ext cx="842647" cy="2538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27984" y="978043"/>
            <a:ext cx="0" cy="5787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Нашивка 23"/>
          <p:cNvSpPr/>
          <p:nvPr/>
        </p:nvSpPr>
        <p:spPr>
          <a:xfrm rot="5400000">
            <a:off x="3795539" y="1104367"/>
            <a:ext cx="1264889" cy="1800200"/>
          </a:xfrm>
          <a:prstGeom prst="chevron">
            <a:avLst>
              <a:gd name="adj" fmla="val 3869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27884" y="1771085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44 УЧРЕЖДЕНИЯ</a:t>
            </a:r>
            <a:endParaRPr lang="ru-RU" sz="1600" dirty="0"/>
          </a:p>
        </p:txBody>
      </p:sp>
      <p:cxnSp>
        <p:nvCxnSpPr>
          <p:cNvPr id="27" name="Прямая со стрелкой 26"/>
          <p:cNvCxnSpPr>
            <a:stCxn id="24" idx="3"/>
          </p:cNvCxnSpPr>
          <p:nvPr/>
        </p:nvCxnSpPr>
        <p:spPr>
          <a:xfrm>
            <a:off x="4427984" y="2636912"/>
            <a:ext cx="1080120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3"/>
          </p:cNvCxnSpPr>
          <p:nvPr/>
        </p:nvCxnSpPr>
        <p:spPr>
          <a:xfrm flipH="1">
            <a:off x="3527884" y="2636912"/>
            <a:ext cx="900100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Блок-схема: альтернативный процесс 38"/>
          <p:cNvSpPr/>
          <p:nvPr/>
        </p:nvSpPr>
        <p:spPr>
          <a:xfrm>
            <a:off x="4896036" y="4181041"/>
            <a:ext cx="2664296" cy="792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17 УЧРЕЖДЕНИЙ (СТРУКТУРНЫЕ ПОДРАЗДЕЛЕНИЯ)</a:t>
            </a:r>
            <a:endParaRPr lang="ru-RU" b="1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608069" y="4158386"/>
            <a:ext cx="2664296" cy="837399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27 УЧРЕЖДЕНИЙ (ЮРИД. ЛИЦА)</a:t>
            </a:r>
            <a:endParaRPr lang="ru-RU" b="1" dirty="0"/>
          </a:p>
        </p:txBody>
      </p:sp>
      <p:sp>
        <p:nvSpPr>
          <p:cNvPr id="43" name="Нашивка 42"/>
          <p:cNvSpPr/>
          <p:nvPr/>
        </p:nvSpPr>
        <p:spPr>
          <a:xfrm rot="5400000">
            <a:off x="507167" y="2730148"/>
            <a:ext cx="501104" cy="432048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76722" y="3229454"/>
            <a:ext cx="1483081" cy="1206744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структурных </a:t>
            </a:r>
            <a:r>
              <a:rPr lang="ru-RU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подразделения:Воскресенская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</a:t>
            </a:r>
            <a:r>
              <a:rPr lang="ru-RU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Петрушинская</a:t>
            </a:r>
            <a:r>
              <a:rPr lang="ru-RU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ООШ</a:t>
            </a:r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020272" y="1778062"/>
            <a:ext cx="2151855" cy="103146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СПОРТИВНАЯ ШКОЛА</a:t>
            </a:r>
            <a:endParaRPr lang="ru-RU" sz="1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7308304" y="1629996"/>
            <a:ext cx="0" cy="4789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129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40508" y="1772816"/>
            <a:ext cx="9144000" cy="1656184"/>
          </a:xfrm>
          <a:prstGeom prst="rect">
            <a:avLst/>
          </a:prstGeom>
          <a:solidFill>
            <a:schemeClr val="bg2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itchFamily="34" charset="0"/>
              </a:rPr>
              <a:t>К новому учебному году в образовательных учреждениях в течение лета проведены   работы по текущему косметическому ремонту, в ряде образовательных учреждений   выполнены </a:t>
            </a:r>
            <a:r>
              <a:rPr lang="ru-RU" sz="2000" b="1" dirty="0" smtClean="0">
                <a:latin typeface="Arial Narrow" pitchFamily="34" charset="0"/>
              </a:rPr>
              <a:t>и наиболее </a:t>
            </a:r>
            <a:r>
              <a:rPr lang="ru-RU" sz="2000" b="1" dirty="0">
                <a:latin typeface="Arial Narrow" pitchFamily="34" charset="0"/>
              </a:rPr>
              <a:t>трудоемкие </a:t>
            </a:r>
            <a:r>
              <a:rPr lang="ru-RU" sz="2000" b="1" dirty="0" smtClean="0">
                <a:latin typeface="Arial Narrow" pitchFamily="34" charset="0"/>
              </a:rPr>
              <a:t>работы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7538" y="-1"/>
            <a:ext cx="4609830" cy="18631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dirty="0">
                <a:latin typeface="Arial Narrow" panose="020B0606020202030204" pitchFamily="34" charset="0"/>
              </a:rPr>
              <a:t>На  средства  областной субсидии на сумму – </a:t>
            </a:r>
            <a:r>
              <a:rPr lang="ru-RU" sz="1500" b="1" dirty="0">
                <a:solidFill>
                  <a:srgbClr val="FF0000"/>
                </a:solidFill>
                <a:latin typeface="Arial Narrow" panose="020B0606020202030204" pitchFamily="34" charset="0"/>
              </a:rPr>
              <a:t>860 тыс. рублей  в </a:t>
            </a:r>
            <a:r>
              <a:rPr lang="ru-RU" sz="15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10 ОУ </a:t>
            </a:r>
            <a:r>
              <a:rPr lang="ru-RU" sz="1500" b="1" dirty="0" smtClean="0">
                <a:latin typeface="Arial Narrow" panose="020B0606020202030204" pitchFamily="34" charset="0"/>
              </a:rPr>
              <a:t>произведена </a:t>
            </a:r>
            <a:r>
              <a:rPr lang="ru-RU" sz="1500" b="1" dirty="0">
                <a:latin typeface="Arial Narrow" panose="020B0606020202030204" pitchFamily="34" charset="0"/>
              </a:rPr>
              <a:t>частичная замена окон: в МКОУ Баганская СОШ №1, МКОУ Вознесенская </a:t>
            </a:r>
            <a:r>
              <a:rPr lang="ru-RU" sz="1500" b="1" dirty="0" smtClean="0">
                <a:latin typeface="Arial Narrow" panose="020B0606020202030204" pitchFamily="34" charset="0"/>
              </a:rPr>
              <a:t>СОШ, МКОУ </a:t>
            </a:r>
            <a:r>
              <a:rPr lang="ru-RU" sz="1500" b="1" dirty="0">
                <a:latin typeface="Arial Narrow" panose="020B0606020202030204" pitchFamily="34" charset="0"/>
              </a:rPr>
              <a:t>Казанская СОШ, МКОУ Мироновская СОШ, МКОУ </a:t>
            </a:r>
            <a:r>
              <a:rPr lang="ru-RU" sz="1500" b="1" dirty="0" smtClean="0">
                <a:latin typeface="Arial Narrow" panose="020B0606020202030204" pitchFamily="34" charset="0"/>
              </a:rPr>
              <a:t>Лепокуровская </a:t>
            </a:r>
            <a:r>
              <a:rPr lang="ru-RU" sz="1500" b="1" dirty="0">
                <a:latin typeface="Arial Narrow" panose="020B0606020202030204" pitchFamily="34" charset="0"/>
              </a:rPr>
              <a:t>СОШ, МКДОУ Баганский </a:t>
            </a:r>
            <a:r>
              <a:rPr lang="ru-RU" sz="1500" b="1" dirty="0" smtClean="0">
                <a:latin typeface="Arial Narrow" panose="020B0606020202030204" pitchFamily="34" charset="0"/>
              </a:rPr>
              <a:t>дет.сад </a:t>
            </a:r>
            <a:r>
              <a:rPr lang="ru-RU" sz="1500" b="1" dirty="0">
                <a:latin typeface="Arial Narrow" panose="020B0606020202030204" pitchFamily="34" charset="0"/>
              </a:rPr>
              <a:t>№2 «Солнышко», МКДОУ Баганский </a:t>
            </a:r>
            <a:r>
              <a:rPr lang="ru-RU" sz="1500" b="1" dirty="0" smtClean="0">
                <a:latin typeface="Arial Narrow" panose="020B0606020202030204" pitchFamily="34" charset="0"/>
              </a:rPr>
              <a:t>дет.сад </a:t>
            </a:r>
            <a:r>
              <a:rPr lang="ru-RU" sz="1500" b="1" dirty="0">
                <a:latin typeface="Arial Narrow" panose="020B0606020202030204" pitchFamily="34" charset="0"/>
              </a:rPr>
              <a:t>№3 «Теремок»,  МКДОУ </a:t>
            </a:r>
            <a:r>
              <a:rPr lang="ru-RU" sz="1500" b="1" dirty="0" err="1">
                <a:latin typeface="Arial Narrow" panose="020B0606020202030204" pitchFamily="34" charset="0"/>
              </a:rPr>
              <a:t>Палецкий</a:t>
            </a:r>
            <a:r>
              <a:rPr lang="ru-RU" sz="1500" b="1" dirty="0">
                <a:latin typeface="Arial Narrow" panose="020B0606020202030204" pitchFamily="34" charset="0"/>
              </a:rPr>
              <a:t> </a:t>
            </a:r>
            <a:r>
              <a:rPr lang="ru-RU" sz="1500" b="1" dirty="0" smtClean="0">
                <a:latin typeface="Arial Narrow" panose="020B0606020202030204" pitchFamily="34" charset="0"/>
              </a:rPr>
              <a:t>дет. </a:t>
            </a:r>
            <a:r>
              <a:rPr lang="ru-RU" sz="1500" b="1" dirty="0">
                <a:latin typeface="Arial Narrow" panose="020B0606020202030204" pitchFamily="34" charset="0"/>
              </a:rPr>
              <a:t>сад, МКДОУ Казанский </a:t>
            </a:r>
            <a:r>
              <a:rPr lang="ru-RU" sz="1500" b="1" dirty="0" smtClean="0">
                <a:latin typeface="Arial Narrow" panose="020B0606020202030204" pitchFamily="34" charset="0"/>
              </a:rPr>
              <a:t>дет. </a:t>
            </a:r>
            <a:r>
              <a:rPr lang="ru-RU" sz="1500" b="1" dirty="0">
                <a:latin typeface="Arial Narrow" panose="020B0606020202030204" pitchFamily="34" charset="0"/>
              </a:rPr>
              <a:t>сад, МКДОУ  </a:t>
            </a:r>
            <a:r>
              <a:rPr lang="ru-RU" sz="1500" b="1" dirty="0" err="1">
                <a:latin typeface="Arial Narrow" panose="020B0606020202030204" pitchFamily="34" charset="0"/>
              </a:rPr>
              <a:t>Соловьёвский</a:t>
            </a:r>
            <a:r>
              <a:rPr lang="ru-RU" sz="1500" b="1" dirty="0">
                <a:latin typeface="Arial Narrow" panose="020B0606020202030204" pitchFamily="34" charset="0"/>
              </a:rPr>
              <a:t> </a:t>
            </a:r>
            <a:r>
              <a:rPr lang="ru-RU" sz="1500" b="1" dirty="0" smtClean="0">
                <a:latin typeface="Arial Narrow" panose="020B0606020202030204" pitchFamily="34" charset="0"/>
              </a:rPr>
              <a:t>дет. </a:t>
            </a:r>
            <a:r>
              <a:rPr lang="ru-RU" sz="1500" b="1" dirty="0">
                <a:latin typeface="Arial Narrow" panose="020B0606020202030204" pitchFamily="34" charset="0"/>
              </a:rPr>
              <a:t>сад.</a:t>
            </a:r>
            <a:endParaRPr lang="ru-RU" sz="1500" b="1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96" y="0"/>
            <a:ext cx="4536391" cy="18631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Arial Narrow" panose="020B0606020202030204" pitchFamily="34" charset="0"/>
              </a:rPr>
              <a:t>В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</a:rPr>
              <a:t>7 школах проведены работы по подготовке котельных к отопительному сезону: чистка котлов, побелка стен, ремонт и техническое обслуживание помп, дымососов, запорной арматуры, замена части </a:t>
            </a:r>
            <a:r>
              <a:rPr lang="ru-RU" sz="1600" b="1" dirty="0" smtClean="0">
                <a:latin typeface="Arial Narrow" panose="020B0606020202030204" pitchFamily="34" charset="0"/>
              </a:rPr>
              <a:t>теплотрасс,  </a:t>
            </a:r>
            <a:r>
              <a:rPr lang="ru-RU" sz="1600" b="1" dirty="0">
                <a:latin typeface="Arial Narrow" panose="020B0606020202030204" pitchFamily="34" charset="0"/>
              </a:rPr>
              <a:t>в котельной МКОУ Кузнецовской СОШ 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</a:rPr>
              <a:t>установлена новая дымовая труба (сумма - 390000 рублей)</a:t>
            </a:r>
            <a:endParaRPr lang="ru-RU" sz="1600" b="1" dirty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0508" y="5201816"/>
            <a:ext cx="9184508" cy="1617310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r>
              <a:rPr lang="ru-RU" sz="2000" dirty="0">
                <a:latin typeface="Arial Narrow" pitchFamily="34" charset="0"/>
                <a:cs typeface="Arial" pitchFamily="34" charset="0"/>
              </a:rPr>
              <a:t>В МКОУ Теренгульской СОШ из средств, передаваемых местным бюджетам из резервного фонда Правительством Новосибирской области (сумма – </a:t>
            </a:r>
            <a:r>
              <a:rPr lang="ru-RU" sz="2000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810077 рублей</a:t>
            </a:r>
            <a:r>
              <a:rPr lang="ru-RU" sz="2000" dirty="0">
                <a:latin typeface="Arial Narrow" pitchFamily="34" charset="0"/>
                <a:cs typeface="Arial" pitchFamily="34" charset="0"/>
              </a:rPr>
              <a:t>), </a:t>
            </a:r>
            <a:endParaRPr lang="ru-RU" sz="2000" dirty="0" smtClean="0">
              <a:latin typeface="Arial Narrow" pitchFamily="34" charset="0"/>
              <a:cs typeface="Arial" pitchFamily="34" charset="0"/>
            </a:endParaRPr>
          </a:p>
          <a:p>
            <a:pPr algn="ctr" latinLnBrk="1"/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осуществлен частичный </a:t>
            </a:r>
            <a:r>
              <a:rPr lang="ru-RU" sz="2000" dirty="0">
                <a:latin typeface="Arial Narrow" pitchFamily="34" charset="0"/>
                <a:cs typeface="Arial" pitchFamily="34" charset="0"/>
              </a:rPr>
              <a:t>ремонт кровли здания</a:t>
            </a:r>
            <a:r>
              <a:rPr lang="ru-RU" sz="2400" dirty="0">
                <a:latin typeface="Arial Narrow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0" name="Picture 2" descr="http://andreevka.3dn.ru/FOTO/DETI/p74_clip_image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" y="3429000"/>
            <a:ext cx="2747754" cy="177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ольга\Documents\ФОТО\фото к учеб.году\тсош\IMG_20150912_110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538" y="3429001"/>
            <a:ext cx="1921462" cy="17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ds2bag.3dn.ru/kartinki/sad_fot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50" y="3429001"/>
            <a:ext cx="2232248" cy="17683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ольга\Documents\ФОТО\фото к учеб.году\тсош\IMG_20150912_110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84" y="3429001"/>
            <a:ext cx="2223054" cy="17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139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iozersk.bezformata.ru/content/image142344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7532"/>
            <a:ext cx="2858847" cy="23762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0" y="2942477"/>
          <a:ext cx="9144000" cy="3915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исш 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83084">
            <a:off x="5558246" y="159591"/>
            <a:ext cx="3495870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er.ru/media/userdata/news/2012/11/08/cf4ce376b6b6c53fb30b5f2546571ce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255">
            <a:off x="63606" y="304014"/>
            <a:ext cx="3016946" cy="23053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5237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одель реализации - Microsoft PowerPoint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5954" r="3822" b="9268"/>
          <a:stretch/>
        </p:blipFill>
        <p:spPr>
          <a:xfrm rot="21110562">
            <a:off x="7599" y="194539"/>
            <a:ext cx="3041386" cy="2320241"/>
          </a:xfrm>
          <a:prstGeom prst="rect">
            <a:avLst/>
          </a:prstGeom>
        </p:spPr>
      </p:pic>
      <p:pic>
        <p:nvPicPr>
          <p:cNvPr id="5" name="Рисунок 4" descr="модель реализации - Microsoft PowerPoint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16299" r="4222" b="9503"/>
          <a:stretch/>
        </p:blipFill>
        <p:spPr>
          <a:xfrm rot="447919">
            <a:off x="6133137" y="167364"/>
            <a:ext cx="2722458" cy="2240204"/>
          </a:xfrm>
          <a:prstGeom prst="rect">
            <a:avLst/>
          </a:prstGeom>
        </p:spPr>
      </p:pic>
      <p:pic>
        <p:nvPicPr>
          <p:cNvPr id="6" name="Рисунок 5" descr="модель реализации - Microsoft PowerPoint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3" t="15724" r="4945" b="9340"/>
          <a:stretch/>
        </p:blipFill>
        <p:spPr>
          <a:xfrm>
            <a:off x="3129747" y="132443"/>
            <a:ext cx="2869399" cy="22884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26" y="1988840"/>
            <a:ext cx="3093112" cy="2350765"/>
          </a:xfrm>
          <a:prstGeom prst="rect">
            <a:avLst/>
          </a:prstGeom>
        </p:spPr>
      </p:pic>
      <p:sp>
        <p:nvSpPr>
          <p:cNvPr id="7" name="Пятно 2 6"/>
          <p:cNvSpPr/>
          <p:nvPr/>
        </p:nvSpPr>
        <p:spPr>
          <a:xfrm rot="21386756">
            <a:off x="-159027" y="3474436"/>
            <a:ext cx="9814709" cy="3508875"/>
          </a:xfrm>
          <a:prstGeom prst="irregularSeal2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 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2016 году образовательные учреждения района активно участвовали  в  областном конкурсе социально значимых проектов, по результатам конкурса Ивановская, </a:t>
            </a:r>
            <a:r>
              <a:rPr lang="ru-RU" sz="16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Теренгульская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 средние школы и </a:t>
            </a:r>
            <a:r>
              <a:rPr lang="ru-RU" sz="16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Баганский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 дом детского творчества   выиграли 6 грантов  на сумму - 653 тыс. рублей, которые пойдут  на пополнение материально-технической базы </a:t>
            </a:r>
            <a:r>
              <a:rPr lang="ru-RU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учреждений</a:t>
            </a:r>
            <a:endParaRPr lang="ru-RU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701">
            <a:off x="70300" y="2460326"/>
            <a:ext cx="2808870" cy="2134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525">
            <a:off x="6342241" y="2200809"/>
            <a:ext cx="2424332" cy="194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37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гнутая влево стрелка 5"/>
          <p:cNvSpPr/>
          <p:nvPr/>
        </p:nvSpPr>
        <p:spPr>
          <a:xfrm>
            <a:off x="174704" y="1810828"/>
            <a:ext cx="1656184" cy="449849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830888" y="1357299"/>
            <a:ext cx="5513420" cy="1114776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ланируется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оснастить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23 учреждения системами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видеонаблюдения на средства областного   бюджета  в объеме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1млн. 660 тыс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. руб. 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015464" y="1753312"/>
            <a:ext cx="1805008" cy="4556007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830888" y="2500306"/>
            <a:ext cx="5585428" cy="282649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роведены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работы по измерению и  испытанию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электрооборудования,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осуществлена пропитка огнезащитным составом деревянных конструкций чердачных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помещений,</a:t>
            </a:r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заключены договоры на  обслуживание системы «Стрелец-Мониторинг». Всего на вышеперечисленные мероприятия из средств местного бюджета израсходовано 1 млн. 463 тыс. рублей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1830888" y="4941168"/>
            <a:ext cx="5184576" cy="1772816"/>
          </a:xfrm>
          <a:prstGeom prst="up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С целью соответствия новым требованиям к организованной перевозке </a:t>
            </a:r>
            <a:r>
              <a:rPr lang="ru-RU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детей прошли </a:t>
            </a:r>
            <a:r>
              <a:rPr lang="ru-RU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подготовку специалисты, ответственные за обеспечение безопасности дорожного движения (плата за обучение составила 146 тыс. рублей из средств местного бюджета).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33972" y="3326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Создание безопасной среды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887924" y="817799"/>
            <a:ext cx="576064" cy="6184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6201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://terengulsosh.ucoz.ru/Baner/shk_n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" y="908720"/>
            <a:ext cx="43956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m1-tub-ru.yandex.net/i?id=ce13f94020da0fd8e6373aadb6daf069&amp;n=33&amp;h=215&amp;w=28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2453" r="8529" b="2608"/>
          <a:stretch/>
        </p:blipFill>
        <p:spPr bwMode="auto">
          <a:xfrm>
            <a:off x="4644008" y="2218075"/>
            <a:ext cx="449999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sosh2014.ucoz.ru/_si/0/93246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442798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44008" y="908719"/>
            <a:ext cx="4499992" cy="14116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Образовательные учреждения района  полностью готовы к новому учебному году. Межведомственной комиссией осуществлена приемка школ, детских садов и учреждений </a:t>
            </a:r>
            <a:r>
              <a:rPr lang="ru-RU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допобразования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64088" y="4581128"/>
            <a:ext cx="4479912" cy="2276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Важно отметить, что коллективами </a:t>
            </a:r>
            <a:r>
              <a:rPr lang="ru-RU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ОУ проделана  </a:t>
            </a:r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</a:rPr>
              <a:t>огромная работа по поддержанию и улучшению инфраструктуры, по созданию безопасной образовательной среды, в которой ребенок, обучаясь,  проводит большую часть своего времени</a:t>
            </a:r>
            <a:r>
              <a:rPr lang="ru-RU" dirty="0"/>
              <a:t>.</a:t>
            </a:r>
          </a:p>
          <a:p>
            <a:r>
              <a:rPr lang="ru-RU" i="1" dirty="0"/>
              <a:t> 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1027" y="123383"/>
            <a:ext cx="85619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Школьная инфраструктура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8880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042" y="116632"/>
            <a:ext cx="869340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32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еализация планов на основе принципов </a:t>
            </a:r>
          </a:p>
          <a:p>
            <a:pPr algn="ctr"/>
            <a:r>
              <a:rPr lang="ru-RU" sz="32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современной </a:t>
            </a:r>
          </a:p>
          <a:p>
            <a:pPr algn="ctr"/>
            <a:r>
              <a:rPr lang="ru-RU" sz="3200" b="1" cap="none" spc="0" dirty="0" smtClean="0">
                <a:ln w="1905">
                  <a:solidFill>
                    <a:sysClr val="windowText" lastClr="000000"/>
                  </a:solidFill>
                </a:ln>
                <a:solidFill>
                  <a:srgbClr val="FF66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образовательной политики:</a:t>
            </a:r>
            <a:endParaRPr lang="ru-RU" sz="3200" b="1" cap="none" spc="0" dirty="0">
              <a:ln w="1905">
                <a:solidFill>
                  <a:sysClr val="windowText" lastClr="000000"/>
                </a:solidFill>
              </a:ln>
              <a:solidFill>
                <a:srgbClr val="FF66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0924884"/>
              </p:ext>
            </p:extLst>
          </p:nvPr>
        </p:nvGraphicFramePr>
        <p:xfrm>
          <a:off x="266872" y="1765018"/>
          <a:ext cx="8654089" cy="4814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14567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21960984"/>
              </p:ext>
            </p:extLst>
          </p:nvPr>
        </p:nvGraphicFramePr>
        <p:xfrm>
          <a:off x="1619672" y="548680"/>
          <a:ext cx="741682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Выноска со стрелкой вправо 5"/>
          <p:cNvSpPr/>
          <p:nvPr/>
        </p:nvSpPr>
        <p:spPr>
          <a:xfrm>
            <a:off x="-548" y="1078262"/>
            <a:ext cx="2267744" cy="2504677"/>
          </a:xfrm>
          <a:prstGeom prst="rightArrow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В 20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ОО реализуются ООП дошкольного 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01134" y="879866"/>
            <a:ext cx="1214682" cy="125299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67196" y="2330601"/>
            <a:ext cx="1224136" cy="1224137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9962" y="-31968"/>
            <a:ext cx="84994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Образовательная сеть Баганского района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-548" y="3589785"/>
            <a:ext cx="2267196" cy="2504677"/>
          </a:xfrm>
          <a:prstGeom prst="rightArrow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Система общего и 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дополнительн.образования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36184" y="5157192"/>
            <a:ext cx="1190677" cy="1224136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67744" y="3769608"/>
            <a:ext cx="1224136" cy="1243568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791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6167" y="188640"/>
            <a:ext cx="8233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Дошкольное образование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DSC01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2956" y="465719"/>
            <a:ext cx="362517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100_55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97477">
            <a:off x="3487189" y="1932196"/>
            <a:ext cx="4236902" cy="2958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Детсад 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71375">
            <a:off x="721163" y="3399107"/>
            <a:ext cx="4180487" cy="3129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16-конечная звезда 6"/>
          <p:cNvSpPr/>
          <p:nvPr/>
        </p:nvSpPr>
        <p:spPr>
          <a:xfrm rot="21350322">
            <a:off x="66882" y="789852"/>
            <a:ext cx="4283021" cy="2948666"/>
          </a:xfrm>
          <a:prstGeom prst="star16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000" b="1" dirty="0">
                <a:latin typeface="Arial Narrow" pitchFamily="34" charset="0"/>
              </a:rPr>
              <a:t>За последний год можно отметить значительный прирост численности детей в детских садах</a:t>
            </a:r>
          </a:p>
        </p:txBody>
      </p:sp>
      <p:sp>
        <p:nvSpPr>
          <p:cNvPr id="8" name="16-конечная звезда 7"/>
          <p:cNvSpPr/>
          <p:nvPr/>
        </p:nvSpPr>
        <p:spPr>
          <a:xfrm rot="906916">
            <a:off x="4940857" y="4034058"/>
            <a:ext cx="4162002" cy="2809475"/>
          </a:xfrm>
          <a:prstGeom prst="star16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600" b="1" dirty="0" smtClean="0">
                <a:latin typeface="Arial Narrow" pitchFamily="34" charset="0"/>
              </a:rPr>
              <a:t>По состоянию на 31.01.2014 ДОУ  района посещали </a:t>
            </a:r>
            <a:r>
              <a:rPr lang="ru-RU" sz="1600" b="1" dirty="0" smtClean="0">
                <a:solidFill>
                  <a:srgbClr val="FF0000"/>
                </a:solidFill>
                <a:latin typeface="Arial Narrow" pitchFamily="34" charset="0"/>
              </a:rPr>
              <a:t>763 </a:t>
            </a:r>
            <a:r>
              <a:rPr lang="ru-RU" sz="1600" b="1" dirty="0" smtClean="0">
                <a:latin typeface="Arial Narrow" pitchFamily="34" charset="0"/>
              </a:rPr>
              <a:t>воспитанника,</a:t>
            </a:r>
          </a:p>
          <a:p>
            <a:pPr algn="ctr"/>
            <a:r>
              <a:rPr lang="ru-RU" sz="1600" b="1" dirty="0" smtClean="0">
                <a:latin typeface="Arial Narrow" pitchFamily="34" charset="0"/>
              </a:rPr>
              <a:t>по </a:t>
            </a:r>
            <a:r>
              <a:rPr lang="ru-RU" sz="1600" b="1" dirty="0">
                <a:latin typeface="Arial Narrow" pitchFamily="34" charset="0"/>
              </a:rPr>
              <a:t>состоянию на </a:t>
            </a:r>
            <a:r>
              <a:rPr lang="ru-RU" sz="1600" b="1" dirty="0" smtClean="0">
                <a:latin typeface="Arial Narrow" pitchFamily="34" charset="0"/>
              </a:rPr>
              <a:t>31.01.2015 </a:t>
            </a:r>
            <a:r>
              <a:rPr lang="ru-RU" sz="1600" b="1" dirty="0">
                <a:latin typeface="Arial Narrow" pitchFamily="34" charset="0"/>
              </a:rPr>
              <a:t>ДОУ </a:t>
            </a:r>
            <a:r>
              <a:rPr lang="ru-RU" sz="1600" b="1" dirty="0" smtClean="0">
                <a:latin typeface="Arial Narrow" pitchFamily="34" charset="0"/>
              </a:rPr>
              <a:t>и </a:t>
            </a:r>
            <a:r>
              <a:rPr lang="ru-RU" sz="1600" b="1" dirty="0" smtClean="0">
                <a:solidFill>
                  <a:srgbClr val="FF0000"/>
                </a:solidFill>
                <a:latin typeface="Arial Narrow" pitchFamily="34" charset="0"/>
              </a:rPr>
              <a:t>809 </a:t>
            </a:r>
            <a:r>
              <a:rPr lang="ru-RU" sz="1600" b="1" dirty="0" smtClean="0">
                <a:latin typeface="Arial Narrow" pitchFamily="34" charset="0"/>
              </a:rPr>
              <a:t>воспитанников, на 31.05.2015-</a:t>
            </a:r>
            <a:r>
              <a:rPr lang="ru-RU" sz="1600" b="1" dirty="0" smtClean="0">
                <a:solidFill>
                  <a:srgbClr val="FF0000"/>
                </a:solidFill>
                <a:latin typeface="Arial Narrow" pitchFamily="34" charset="0"/>
              </a:rPr>
              <a:t>811</a:t>
            </a:r>
            <a:r>
              <a:rPr lang="ru-RU" sz="1600" b="1" dirty="0" smtClean="0">
                <a:latin typeface="Arial Narrow" pitchFamily="34" charset="0"/>
              </a:rPr>
              <a:t> детей</a:t>
            </a:r>
            <a:endParaRPr lang="ru-RU" sz="1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04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80999"/>
            <a:ext cx="8233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Дошкольное образование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http://xn--54-mlc8b.xn--p1ai/sites/default/files/styles/imageblog/public/d02da5b98a41effd3ebe40383b07bcb5.jpg?itok=DXATb7B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51957"/>
            <a:ext cx="3960440" cy="29182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s1bag.ucoz.ru/getImag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848748" cy="3010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dsvoz.3dn.ru/remont_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9605"/>
            <a:ext cx="3540987" cy="26557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ятиугольник 2"/>
          <p:cNvSpPr/>
          <p:nvPr/>
        </p:nvSpPr>
        <p:spPr>
          <a:xfrm>
            <a:off x="0" y="3903320"/>
            <a:ext cx="4656222" cy="2261984"/>
          </a:xfrm>
          <a:prstGeom prst="homePlat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В 2015 году реконструировано 2 здания. </a:t>
            </a:r>
            <a:endParaRPr lang="ru-RU" sz="16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Создано </a:t>
            </a: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100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мест. </a:t>
            </a:r>
            <a:endParaRPr lang="ru-RU" sz="1600" b="1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Проблему ликвидации очередности детей в возрасте от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3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до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7 лет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удалось решить благодаря  реконструкции МКДОУ Баганского детского сада №1 «Колокольчик» (25 декабря  2015 года открыты 3 группы на </a:t>
            </a: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75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 мест), </a:t>
            </a:r>
          </a:p>
        </p:txBody>
      </p:sp>
      <p:sp>
        <p:nvSpPr>
          <p:cNvPr id="8" name="Пятиугольник 7"/>
          <p:cNvSpPr/>
          <p:nvPr/>
        </p:nvSpPr>
        <p:spPr>
          <a:xfrm flipH="1">
            <a:off x="4656221" y="3888848"/>
            <a:ext cx="4487777" cy="2276455"/>
          </a:xfrm>
          <a:prstGeom prst="homePlate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lang="ru-RU" sz="1600" dirty="0" smtClean="0">
                <a:solidFill>
                  <a:schemeClr val="tx1"/>
                </a:solidFill>
              </a:rPr>
              <a:t>а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также   путем реконструкции здания вечерней (сменной) школы в с. Лозовском.  01.10.2015  открыт Лозовской </a:t>
            </a:r>
            <a:r>
              <a:rPr lang="ru-RU" sz="1600" b="1" dirty="0" err="1" smtClean="0">
                <a:solidFill>
                  <a:schemeClr val="tx1"/>
                </a:solidFill>
                <a:latin typeface="Arial Narrow" pitchFamily="34" charset="0"/>
              </a:rPr>
              <a:t>д.сад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 «Радуга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» на 25 мест.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На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эти цели в 2015 г.  израсходовано 10 млн. </a:t>
            </a:r>
            <a:r>
              <a:rPr lang="ru-RU" sz="1600" b="1" dirty="0" smtClean="0">
                <a:solidFill>
                  <a:schemeClr val="tx1"/>
                </a:solidFill>
                <a:latin typeface="Arial Narrow" pitchFamily="34" charset="0"/>
              </a:rPr>
              <a:t>рублей консолидированного 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бюджета.</a:t>
            </a:r>
          </a:p>
        </p:txBody>
      </p:sp>
      <p:pic>
        <p:nvPicPr>
          <p:cNvPr id="4106" name="Picture 10" descr="https://im2-tub-ru.yandex.net/i?id=879e1a6563a7d533d39bb275c1146d43&amp;n=33&amp;h=120&amp;w=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42" y="3645345"/>
            <a:ext cx="613956" cy="10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m2-tub-ru.yandex.net/i?id=879e1a6563a7d533d39bb275c1146d43&amp;n=33&amp;h=120&amp;w=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42" y="5445224"/>
            <a:ext cx="526368" cy="8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866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s2bag.3dn.ru/kartinki/sad_fo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206" y="764704"/>
            <a:ext cx="6461901" cy="453650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1" y="80999"/>
            <a:ext cx="8233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Дошкольное образование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54" y="4941168"/>
            <a:ext cx="88413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Arial Narrow" pitchFamily="34" charset="0"/>
              </a:rPr>
              <a:t>В 2015 году семейные детские сады открыты в  Багане и </a:t>
            </a:r>
            <a:r>
              <a:rPr lang="ru-RU" sz="2800" b="1" dirty="0" err="1">
                <a:latin typeface="Arial Narrow" pitchFamily="34" charset="0"/>
              </a:rPr>
              <a:t>Водино</a:t>
            </a:r>
            <a:r>
              <a:rPr lang="ru-RU" sz="2800" b="1" dirty="0">
                <a:latin typeface="Arial Narrow" pitchFamily="34" charset="0"/>
              </a:rPr>
              <a:t>. Но этого недостаточно. Поэтому в 2016-2017 учебном году будет продолжена работа по развитию  альтернативных форм дошкольного </a:t>
            </a:r>
            <a:r>
              <a:rPr lang="ru-RU" sz="2800" b="1" dirty="0" smtClean="0">
                <a:latin typeface="Arial Narrow" pitchFamily="34" charset="0"/>
              </a:rPr>
              <a:t>образования.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124" name="Picture 4" descr="http://dssav.ucoz.ru/NOVOSTI/2016/08_2016/DSCN29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" y="478315"/>
            <a:ext cx="2263140" cy="17281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ssav.ucoz.ru/NOVOSTI/2016/08_2016/DSCN3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" y="2060848"/>
            <a:ext cx="1996792" cy="13557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ssav.ucoz.ru/NOVOSTI/2016/07_2016/DSCN2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" y="3416586"/>
            <a:ext cx="1852776" cy="13805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ssav.ucoz.ru/NOVOSTI/2016/05_16/DSCN27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00" y="699224"/>
            <a:ext cx="2133600" cy="16002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dssav.ucoz.ru/NOVOSTI/2016/04_16/DSCN26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26" y="2181365"/>
            <a:ext cx="2122180" cy="15841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dssav.ucoz.ru/NOVOSTI/2016/04_16/DSCN25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01" y="3680053"/>
            <a:ext cx="1981430" cy="12611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8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"/>
            <a:ext cx="3491880" cy="2565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3168352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28922"/>
            <a:ext cx="3131840" cy="2593825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08944603"/>
              </p:ext>
            </p:extLst>
          </p:nvPr>
        </p:nvGraphicFramePr>
        <p:xfrm>
          <a:off x="0" y="1484784"/>
          <a:ext cx="91440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 descr="https://im3-tub-ru.yandex.net/i?id=388c3bc790d29e986282a09b6c77b53f&amp;n=33&amp;h=215&amp;w=27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8542"/>
            <a:ext cx="316835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ольга\Documents\ФОТО\фото библиотека владимировка\DSCN254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" y="4695398"/>
            <a:ext cx="2844914" cy="21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ольга\Documents\ФОТО\фото библиотека владимировка\DSCN255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95398"/>
            <a:ext cx="3150076" cy="21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5994" y="3714752"/>
            <a:ext cx="77652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Доступность школьного образования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обеспечена на 100 %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8437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1425</TotalTime>
  <Words>2983</Words>
  <Application>Microsoft Office PowerPoint</Application>
  <PresentationFormat>Экран (4:3)</PresentationFormat>
  <Paragraphs>327</Paragraphs>
  <Slides>45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Лучшие результаты ЕГЭ-2016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качества кадрового потенциала системы  общего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 обучающихся в конкурсах  </vt:lpstr>
      <vt:lpstr>Презентация PowerPoint</vt:lpstr>
      <vt:lpstr>Образовательные организации,  работающие в сложных социальных  условиях и школы,  показывающие стабильно  низкие результаты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Новикова Cветлана</cp:lastModifiedBy>
  <cp:revision>150</cp:revision>
  <dcterms:created xsi:type="dcterms:W3CDTF">2016-08-23T03:57:25Z</dcterms:created>
  <dcterms:modified xsi:type="dcterms:W3CDTF">2019-07-16T07:47:16Z</dcterms:modified>
</cp:coreProperties>
</file>