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128" r:id="rId1"/>
  </p:sldMasterIdLst>
  <p:notesMasterIdLst>
    <p:notesMasterId r:id="rId16"/>
  </p:notesMasterIdLst>
  <p:handoutMasterIdLst>
    <p:handoutMasterId r:id="rId17"/>
  </p:handoutMasterIdLst>
  <p:sldIdLst>
    <p:sldId id="332" r:id="rId2"/>
    <p:sldId id="411" r:id="rId3"/>
    <p:sldId id="441" r:id="rId4"/>
    <p:sldId id="425" r:id="rId5"/>
    <p:sldId id="444" r:id="rId6"/>
    <p:sldId id="445" r:id="rId7"/>
    <p:sldId id="446" r:id="rId8"/>
    <p:sldId id="449" r:id="rId9"/>
    <p:sldId id="450" r:id="rId10"/>
    <p:sldId id="452" r:id="rId11"/>
    <p:sldId id="453" r:id="rId12"/>
    <p:sldId id="454" r:id="rId13"/>
    <p:sldId id="439" r:id="rId14"/>
    <p:sldId id="428" r:id="rId15"/>
  </p:sldIdLst>
  <p:sldSz cx="9144000" cy="5143500" type="screen16x9"/>
  <p:notesSz cx="6858000" cy="9947275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33">
          <p15:clr>
            <a:srgbClr val="A4A3A4"/>
          </p15:clr>
        </p15:guide>
        <p15:guide id="2" pos="216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04490"/>
    <a:srgbClr val="081ACA"/>
    <a:srgbClr val="8A0000"/>
    <a:srgbClr val="0066CC"/>
    <a:srgbClr val="740000"/>
    <a:srgbClr val="2C06CC"/>
    <a:srgbClr val="0099FF"/>
    <a:srgbClr val="C00000"/>
    <a:srgbClr val="5C0000"/>
    <a:srgbClr val="A2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2838BEF-8BB2-4498-84A7-C5851F593DF1}" styleName="Средний стиль 4 -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E8B1032C-EA38-4F05-BA0D-38AFFFC7BED3}" styleName="Светлый стиль 3 - акцент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BC89EF96-8CEA-46FF-86C4-4CE0E7609802}" styleName="Светлый стиль 3 -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DBED569-4797-4DF1-A0F4-6AAB3CD982D8}" styleName="Светлый стиль 3 - акцент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69CF1AB2-1976-4502-BF36-3FF5EA218861}" styleName="Средний стиль 4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5969" autoAdjust="0"/>
    <p:restoredTop sz="94676" autoAdjust="0"/>
  </p:normalViewPr>
  <p:slideViewPr>
    <p:cSldViewPr>
      <p:cViewPr varScale="1">
        <p:scale>
          <a:sx n="145" d="100"/>
          <a:sy n="145" d="100"/>
        </p:scale>
        <p:origin x="246" y="126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696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79" d="100"/>
          <a:sy n="79" d="100"/>
        </p:scale>
        <p:origin x="-2550" y="-108"/>
      </p:cViewPr>
      <p:guideLst>
        <p:guide orient="horz" pos="3133"/>
        <p:guide pos="216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72547" cy="497921"/>
          </a:xfrm>
          <a:prstGeom prst="rect">
            <a:avLst/>
          </a:prstGeom>
        </p:spPr>
        <p:txBody>
          <a:bodyPr vert="horz" lIns="91878" tIns="45940" rIns="91878" bIns="4594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3852" y="1"/>
            <a:ext cx="2972547" cy="497921"/>
          </a:xfrm>
          <a:prstGeom prst="rect">
            <a:avLst/>
          </a:prstGeom>
        </p:spPr>
        <p:txBody>
          <a:bodyPr vert="horz" lIns="91878" tIns="45940" rIns="91878" bIns="45940" rtlCol="0"/>
          <a:lstStyle>
            <a:lvl1pPr algn="r">
              <a:defRPr sz="1200"/>
            </a:lvl1pPr>
          </a:lstStyle>
          <a:p>
            <a:fld id="{2A61A993-3FD8-4383-821E-C6A54C6E2E66}" type="datetimeFigureOut">
              <a:rPr lang="ru-RU" smtClean="0"/>
              <a:t>09.03.2023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47764"/>
            <a:ext cx="2972547" cy="497920"/>
          </a:xfrm>
          <a:prstGeom prst="rect">
            <a:avLst/>
          </a:prstGeom>
        </p:spPr>
        <p:txBody>
          <a:bodyPr vert="horz" lIns="91878" tIns="45940" rIns="91878" bIns="4594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3852" y="9447764"/>
            <a:ext cx="2972547" cy="497920"/>
          </a:xfrm>
          <a:prstGeom prst="rect">
            <a:avLst/>
          </a:prstGeom>
        </p:spPr>
        <p:txBody>
          <a:bodyPr vert="horz" lIns="91878" tIns="45940" rIns="91878" bIns="45940" rtlCol="0" anchor="b"/>
          <a:lstStyle>
            <a:lvl1pPr algn="r">
              <a:defRPr sz="1200"/>
            </a:lvl1pPr>
          </a:lstStyle>
          <a:p>
            <a:fld id="{C070375E-D596-45AA-8830-AC2BA5D8D89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7524650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2"/>
            <a:ext cx="2971800" cy="497364"/>
          </a:xfrm>
          <a:prstGeom prst="rect">
            <a:avLst/>
          </a:prstGeom>
        </p:spPr>
        <p:txBody>
          <a:bodyPr vert="horz" lIns="91905" tIns="45954" rIns="91905" bIns="45954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2"/>
            <a:ext cx="2971800" cy="497364"/>
          </a:xfrm>
          <a:prstGeom prst="rect">
            <a:avLst/>
          </a:prstGeom>
        </p:spPr>
        <p:txBody>
          <a:bodyPr vert="horz" lIns="91905" tIns="45954" rIns="91905" bIns="45954" rtlCol="0"/>
          <a:lstStyle>
            <a:lvl1pPr algn="r">
              <a:defRPr sz="1200"/>
            </a:lvl1pPr>
          </a:lstStyle>
          <a:p>
            <a:fld id="{20A4E0F4-F9A3-431D-9703-642A22193DDD}" type="datetimeFigureOut">
              <a:rPr lang="ru-RU" smtClean="0"/>
              <a:pPr/>
              <a:t>09.03.2023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" y="746125"/>
            <a:ext cx="6629400" cy="37290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905" tIns="45954" rIns="91905" bIns="45954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1" y="4724958"/>
            <a:ext cx="5486400" cy="4476274"/>
          </a:xfrm>
          <a:prstGeom prst="rect">
            <a:avLst/>
          </a:prstGeom>
        </p:spPr>
        <p:txBody>
          <a:bodyPr vert="horz" lIns="91905" tIns="45954" rIns="91905" bIns="45954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8186"/>
            <a:ext cx="2971800" cy="497364"/>
          </a:xfrm>
          <a:prstGeom prst="rect">
            <a:avLst/>
          </a:prstGeom>
        </p:spPr>
        <p:txBody>
          <a:bodyPr vert="horz" lIns="91905" tIns="45954" rIns="91905" bIns="45954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9448186"/>
            <a:ext cx="2971800" cy="497364"/>
          </a:xfrm>
          <a:prstGeom prst="rect">
            <a:avLst/>
          </a:prstGeom>
        </p:spPr>
        <p:txBody>
          <a:bodyPr vert="horz" lIns="91905" tIns="45954" rIns="91905" bIns="45954" rtlCol="0" anchor="b"/>
          <a:lstStyle>
            <a:lvl1pPr algn="r">
              <a:defRPr sz="1200"/>
            </a:lvl1pPr>
          </a:lstStyle>
          <a:p>
            <a:fld id="{AD0ACACD-EBDD-41B8-A0D1-900B565F97B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267092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14300" y="746125"/>
            <a:ext cx="6629400" cy="3729038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4ADD295-3E78-4A8F-8D0D-021DB37CB549}" type="slidenum">
              <a:rPr lang="ru-RU">
                <a:solidFill>
                  <a:prstClr val="black"/>
                </a:solidFill>
              </a:rPr>
              <a:pPr>
                <a:defRPr/>
              </a:pPr>
              <a:t>1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93767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9D21D778-B565-4D7E-94D7-64010A445B68}" type="datetimeFigureOut">
              <a:rPr lang="en-US" smtClean="0"/>
              <a:pPr eaLnBrk="1" latinLnBrk="0" hangingPunct="1"/>
              <a:t>3/9/2023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6B1FF6-39B9-40F5-8B67-33C6354A3D4F}" type="slidenum">
              <a:rPr kumimoji="0" lang="en-US" smtClean="0"/>
              <a:pPr/>
              <a:t>‹#›</a:t>
            </a:fld>
            <a:endParaRPr kumimoji="0" lang="en-US" dirty="0">
              <a:solidFill>
                <a:schemeClr val="accent3">
                  <a:shade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806504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9D21D778-B565-4D7E-94D7-64010A445B68}" type="datetimeFigureOut">
              <a:rPr lang="en-US" smtClean="0"/>
              <a:pPr eaLnBrk="1" latinLnBrk="0" hangingPunct="1"/>
              <a:t>3/9/2023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6B1FF6-39B9-40F5-8B67-33C6354A3D4F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207238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9D21D778-B565-4D7E-94D7-64010A445B68}" type="datetimeFigureOut">
              <a:rPr lang="en-US" smtClean="0"/>
              <a:pPr eaLnBrk="1" latinLnBrk="0" hangingPunct="1"/>
              <a:t>3/9/2023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6B1FF6-39B9-40F5-8B67-33C6354A3D4F}" type="slidenum">
              <a:rPr kumimoji="0" lang="en-US" smtClean="0"/>
              <a:pPr/>
              <a:t>‹#›</a:t>
            </a:fld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37731817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9D21D778-B565-4D7E-94D7-64010A445B68}" type="datetimeFigureOut">
              <a:rPr lang="en-US" smtClean="0"/>
              <a:pPr eaLnBrk="1" latinLnBrk="0" hangingPunct="1"/>
              <a:t>3/9/2023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6B1FF6-39B9-40F5-8B67-33C6354A3D4F}" type="slidenum">
              <a:rPr kumimoji="0" lang="en-US" smtClean="0"/>
              <a:pPr/>
              <a:t>‹#›</a:t>
            </a:fld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5733270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9D21D778-B565-4D7E-94D7-64010A445B68}" type="datetimeFigureOut">
              <a:rPr lang="en-US" smtClean="0"/>
              <a:pPr eaLnBrk="1" latinLnBrk="0" hangingPunct="1"/>
              <a:t>3/9/2023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6B1FF6-39B9-40F5-8B67-33C6354A3D4F}" type="slidenum">
              <a:rPr kumimoji="0" lang="en-US" smtClean="0"/>
              <a:pPr/>
              <a:t>‹#›</a:t>
            </a:fld>
            <a:endParaRPr kumimoji="0" lang="en-US" dirty="0">
              <a:solidFill>
                <a:schemeClr val="accent3">
                  <a:shade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594139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9D21D778-B565-4D7E-94D7-64010A445B68}" type="datetimeFigureOut">
              <a:rPr lang="en-US" smtClean="0"/>
              <a:pPr eaLnBrk="1" latinLnBrk="0" hangingPunct="1"/>
              <a:t>3/9/2023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6B1FF6-39B9-40F5-8B67-33C6354A3D4F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2914909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9D21D778-B565-4D7E-94D7-64010A445B68}" type="datetimeFigureOut">
              <a:rPr lang="en-US" smtClean="0"/>
              <a:pPr eaLnBrk="1" latinLnBrk="0" hangingPunct="1"/>
              <a:t>3/9/2023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 eaLnBrk="1" latinLnBrk="0" hangingPunct="1"/>
            <a:fld id="{2C6B1FF6-39B9-40F5-8B67-33C6354A3D4F}" type="slidenum">
              <a:rPr kumimoji="0" lang="en-US" smtClean="0"/>
              <a:pPr algn="ctr" eaLnBrk="1" latinLnBrk="0" hangingPunct="1"/>
              <a:t>‹#›</a:t>
            </a:fld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32645251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9D21D778-B565-4D7E-94D7-64010A445B68}" type="datetimeFigureOut">
              <a:rPr lang="en-US" smtClean="0"/>
              <a:pPr eaLnBrk="1" latinLnBrk="0" hangingPunct="1"/>
              <a:t>3/9/2023</a:t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6B1FF6-39B9-40F5-8B67-33C6354A3D4F}" type="slidenum">
              <a:rPr kumimoji="0" lang="en-US" smtClean="0"/>
              <a:pPr/>
              <a:t>‹#›</a:t>
            </a:fld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39425274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9D21D778-B565-4D7E-94D7-64010A445B68}" type="datetimeFigureOut">
              <a:rPr lang="en-US" smtClean="0"/>
              <a:pPr eaLnBrk="1" latinLnBrk="0" hangingPunct="1"/>
              <a:t>3/9/2023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6B1FF6-39B9-40F5-8B67-33C6354A3D4F}" type="slidenum">
              <a:rPr kumimoji="0" lang="en-US" smtClean="0"/>
              <a:pPr/>
              <a:t>‹#›</a:t>
            </a:fld>
            <a:endParaRPr kumimoji="0"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84308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9D21D778-B565-4D7E-94D7-64010A445B68}" type="datetimeFigureOut">
              <a:rPr lang="en-US" smtClean="0"/>
              <a:pPr eaLnBrk="1" latinLnBrk="0" hangingPunct="1"/>
              <a:t>3/9/2023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6B1FF6-39B9-40F5-8B67-33C6354A3D4F}" type="slidenum">
              <a:rPr kumimoji="0" lang="en-US" smtClean="0"/>
              <a:pPr/>
              <a:t>‹#›</a:t>
            </a:fld>
            <a:endParaRPr kumimoji="0" lang="en-US" dirty="0">
              <a:solidFill>
                <a:schemeClr val="accent3">
                  <a:shade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33562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9D21D778-B565-4D7E-94D7-64010A445B68}" type="datetimeFigureOut">
              <a:rPr lang="en-US" smtClean="0"/>
              <a:pPr eaLnBrk="1" latinLnBrk="0" hangingPunct="1"/>
              <a:t>3/9/2023</a:t>
            </a:fld>
            <a:endParaRPr lang="en-US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6B1FF6-39B9-40F5-8B67-33C6354A3D4F}" type="slidenum">
              <a:rPr kumimoji="0" lang="en-US" smtClean="0"/>
              <a:pPr/>
              <a:t>‹#›</a:t>
            </a:fld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11866010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algn="r" eaLnBrk="1" latinLnBrk="0" hangingPunct="1"/>
            <a:fld id="{9D21D778-B565-4D7E-94D7-64010A445B68}" type="datetimeFigureOut">
              <a:rPr lang="en-US" smtClean="0"/>
              <a:pPr algn="r" eaLnBrk="1" latinLnBrk="0" hangingPunct="1"/>
              <a:t>3/9/2023</a:t>
            </a:fld>
            <a:endParaRPr lang="en-US" sz="1400" dirty="0">
              <a:solidFill>
                <a:srgbClr val="FFFFFF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algn="l" eaLnBrk="1" latinLnBrk="0" hangingPunct="1"/>
            <a:endParaRPr kumimoji="0" lang="en-US" dirty="0">
              <a:solidFill>
                <a:srgbClr val="FFFFFF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algn="ctr" eaLnBrk="1" latinLnBrk="0" hangingPunct="1"/>
            <a:fld id="{2C6B1FF6-39B9-40F5-8B67-33C6354A3D4F}" type="slidenum">
              <a:rPr kumimoji="0" lang="en-US" smtClean="0"/>
              <a:pPr algn="ctr" eaLnBrk="1" latinLnBrk="0" hangingPunct="1"/>
              <a:t>‹#›</a:t>
            </a:fld>
            <a:endParaRPr kumimoji="0" lang="en-US" sz="1600" dirty="0">
              <a:solidFill>
                <a:schemeClr val="accent3">
                  <a:shade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43623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129" r:id="rId1"/>
    <p:sldLayoutId id="2147484130" r:id="rId2"/>
    <p:sldLayoutId id="2147484131" r:id="rId3"/>
    <p:sldLayoutId id="2147484132" r:id="rId4"/>
    <p:sldLayoutId id="2147484133" r:id="rId5"/>
    <p:sldLayoutId id="2147484134" r:id="rId6"/>
    <p:sldLayoutId id="2147484135" r:id="rId7"/>
    <p:sldLayoutId id="2147484136" r:id="rId8"/>
    <p:sldLayoutId id="2147484137" r:id="rId9"/>
    <p:sldLayoutId id="2147484138" r:id="rId10"/>
    <p:sldLayoutId id="2147484139" r:id="rId11"/>
  </p:sldLayoutIdLst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consultantplus://offline/ref=A4038435CB536E5CB3D4D2D3A4A5C0E14479B713E77A4C5B01D2E5DC2A768C7D5AC4CBCAA480DAD89E82588AE9424ADFBA3C1D8CE0w7uAF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5"/>
          <p:cNvSpPr>
            <a:spLocks noGrp="1" noChangeArrowheads="1"/>
          </p:cNvSpPr>
          <p:nvPr>
            <p:ph type="title"/>
          </p:nvPr>
        </p:nvSpPr>
        <p:spPr>
          <a:xfrm>
            <a:off x="1907704" y="211821"/>
            <a:ext cx="6624736" cy="728923"/>
          </a:xfrm>
          <a:noFill/>
          <a:ln>
            <a:solidFill>
              <a:srgbClr val="FFFFCC"/>
            </a:solidFill>
          </a:ln>
        </p:spPr>
        <p:txBody>
          <a:bodyPr wrap="none">
            <a:normAutofit fontScale="90000"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ru-RU" altLang="ru-RU" sz="1800" b="1" dirty="0" smtClean="0">
                <a:solidFill>
                  <a:srgbClr val="003399"/>
                </a:solidFill>
                <a:latin typeface="Tahoma" pitchFamily="34" charset="0"/>
                <a:cs typeface="Tahoma" pitchFamily="34" charset="0"/>
              </a:rPr>
              <a:t>               </a:t>
            </a:r>
            <a:br>
              <a:rPr lang="ru-RU" altLang="ru-RU" sz="1800" b="1" dirty="0" smtClean="0">
                <a:solidFill>
                  <a:srgbClr val="003399"/>
                </a:solidFill>
                <a:latin typeface="Tahoma" pitchFamily="34" charset="0"/>
                <a:cs typeface="Tahoma" pitchFamily="34" charset="0"/>
              </a:rPr>
            </a:br>
            <a:r>
              <a:rPr lang="ru-RU" altLang="ru-RU" sz="1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ahoma" pitchFamily="34" charset="0"/>
                <a:cs typeface="Tahoma" pitchFamily="34" charset="0"/>
              </a:rPr>
              <a:t>МИНИСТЕРСТВО ТРУДА </a:t>
            </a:r>
            <a:br>
              <a:rPr lang="ru-RU" altLang="ru-RU" sz="1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ahoma" pitchFamily="34" charset="0"/>
                <a:cs typeface="Tahoma" pitchFamily="34" charset="0"/>
              </a:rPr>
            </a:br>
            <a:r>
              <a:rPr lang="ru-RU" altLang="ru-RU" sz="1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ahoma" pitchFamily="34" charset="0"/>
                <a:cs typeface="Tahoma" pitchFamily="34" charset="0"/>
              </a:rPr>
              <a:t>И СОЦИАЛЬНОГО РАЗИТИЯ НОВОСИБИРСКОЙ ОБЛАСТИ</a:t>
            </a:r>
            <a:br>
              <a:rPr lang="ru-RU" altLang="ru-RU" sz="1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ahoma" pitchFamily="34" charset="0"/>
                <a:cs typeface="Tahoma" pitchFamily="34" charset="0"/>
              </a:rPr>
            </a:br>
            <a:endParaRPr lang="ru-RU" altLang="ru-RU" sz="1800" b="1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Tahoma" pitchFamily="34" charset="0"/>
              <a:cs typeface="Tahoma" pitchFamily="34" charset="0"/>
            </a:endParaRPr>
          </a:p>
        </p:txBody>
      </p:sp>
      <p:sp>
        <p:nvSpPr>
          <p:cNvPr id="21507" name="Объект 2"/>
          <p:cNvSpPr>
            <a:spLocks noGrp="1"/>
          </p:cNvSpPr>
          <p:nvPr>
            <p:ph idx="1"/>
          </p:nvPr>
        </p:nvSpPr>
        <p:spPr>
          <a:xfrm>
            <a:off x="179512" y="951570"/>
            <a:ext cx="8856984" cy="3996444"/>
          </a:xfrm>
        </p:spPr>
        <p:txBody>
          <a:bodyPr>
            <a:normAutofit lnSpcReduction="10000"/>
          </a:bodyPr>
          <a:lstStyle/>
          <a:p>
            <a:pPr marL="0" lvl="0" indent="0" algn="ctr" eaLnBrk="1" hangingPunct="1">
              <a:lnSpc>
                <a:spcPts val="3400"/>
              </a:lnSpc>
              <a:spcBef>
                <a:spcPct val="0"/>
              </a:spcBef>
              <a:buNone/>
            </a:pPr>
            <a:endParaRPr lang="ru-RU" sz="3600" b="1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Times New Roman"/>
              <a:ea typeface="Verdana" pitchFamily="34" charset="0"/>
              <a:cs typeface="Verdana" pitchFamily="34" charset="0"/>
            </a:endParaRPr>
          </a:p>
          <a:p>
            <a:pPr marL="0" lvl="0" indent="0" algn="ctr">
              <a:lnSpc>
                <a:spcPts val="3400"/>
              </a:lnSpc>
              <a:spcBef>
                <a:spcPct val="0"/>
              </a:spcBef>
              <a:buNone/>
            </a:pPr>
            <a:r>
              <a:rPr lang="ru-RU" sz="4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Система управления охраной труда как основа обеспечения безопасности труда в организациях. Качество оказания услуг в области охраны труда</a:t>
            </a:r>
            <a:endParaRPr lang="ru-RU" sz="2400" b="1" dirty="0" smtClean="0">
              <a:ln w="11430"/>
              <a:solidFill>
                <a:srgbClr val="0070C0"/>
              </a:solidFill>
              <a:effectLst>
                <a:glow rad="101600">
                  <a:schemeClr val="bg1">
                    <a:alpha val="82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/>
              <a:cs typeface="Arial" charset="0"/>
            </a:endParaRPr>
          </a:p>
          <a:p>
            <a:pPr marL="0" indent="0" algn="ctr" eaLnBrk="1" fontAlgn="auto" hangingPunct="1">
              <a:spcAft>
                <a:spcPts val="0"/>
              </a:spcAft>
              <a:buNone/>
            </a:pPr>
            <a:r>
              <a:rPr lang="ru-RU" sz="2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Century Gothic"/>
                <a:cs typeface="Arial" charset="0"/>
              </a:rPr>
              <a:t>КУЧЕРЯВЕНКО</a:t>
            </a:r>
            <a:endParaRPr lang="ru-RU" sz="24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Century Gothic"/>
              <a:cs typeface="Arial" charset="0"/>
            </a:endParaRPr>
          </a:p>
          <a:p>
            <a:pPr marL="0" lvl="0" indent="0" algn="ctr" eaLnBrk="1" fontAlgn="auto" hangingPunct="1">
              <a:spcAft>
                <a:spcPts val="1200"/>
              </a:spcAft>
              <a:buNone/>
            </a:pPr>
            <a:r>
              <a:rPr lang="ru-RU" sz="2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Century Gothic"/>
                <a:cs typeface="Arial" charset="0"/>
              </a:rPr>
              <a:t>Людмила Владимировна</a:t>
            </a:r>
          </a:p>
          <a:p>
            <a:pPr marL="0" lvl="0" indent="0" algn="ctr" eaLnBrk="1" fontAlgn="auto" hangingPunct="1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90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Century Gothic"/>
                <a:cs typeface="Arial" charset="0"/>
              </a:rPr>
              <a:t>начальник отдела управления охраной труда и государственной экспертизы условий труда управления труда </a:t>
            </a:r>
          </a:p>
          <a:p>
            <a:pPr marL="0" lvl="0" indent="0" algn="ctr" eaLnBrk="1" fontAlgn="auto" hangingPunct="1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90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Century Gothic"/>
                <a:cs typeface="Arial" charset="0"/>
              </a:rPr>
              <a:t>министерства труда и социального развития Новосибирской </a:t>
            </a:r>
            <a:r>
              <a:rPr lang="ru-RU" sz="190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Century Gothic"/>
                <a:cs typeface="Arial" charset="0"/>
              </a:rPr>
              <a:t>области</a:t>
            </a:r>
          </a:p>
          <a:p>
            <a:pPr marL="0" indent="0" algn="ctr" eaLnBrk="1" hangingPunct="1">
              <a:buFontTx/>
              <a:buNone/>
            </a:pPr>
            <a:endParaRPr lang="ru-RU" altLang="ru-RU" sz="2800" b="1" dirty="0" smtClean="0">
              <a:solidFill>
                <a:schemeClr val="tx2">
                  <a:lumMod val="60000"/>
                  <a:lumOff val="4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ctr" eaLnBrk="1" hangingPunct="1">
              <a:buFontTx/>
              <a:buNone/>
            </a:pPr>
            <a:endParaRPr lang="ru-RU" altLang="ru-RU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-1971"/>
            <a:ext cx="1351279" cy="917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535563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Скругленный прямоугольник 9"/>
          <p:cNvSpPr/>
          <p:nvPr/>
        </p:nvSpPr>
        <p:spPr>
          <a:xfrm>
            <a:off x="334194" y="1494772"/>
            <a:ext cx="8496944" cy="3525250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2"/>
                </a:solidFill>
              </a:rPr>
              <a:t>1. Порядок </a:t>
            </a:r>
            <a:r>
              <a:rPr lang="ru-RU" b="1" dirty="0">
                <a:solidFill>
                  <a:schemeClr val="tx2"/>
                </a:solidFill>
              </a:rPr>
              <a:t>информирования </a:t>
            </a:r>
            <a:r>
              <a:rPr lang="ru-RU" b="1" dirty="0" smtClean="0">
                <a:solidFill>
                  <a:schemeClr val="tx2"/>
                </a:solidFill>
              </a:rPr>
              <a:t>работников.</a:t>
            </a:r>
          </a:p>
          <a:p>
            <a:pPr algn="ctr"/>
            <a:r>
              <a:rPr lang="ru-RU" b="1" dirty="0" smtClean="0">
                <a:solidFill>
                  <a:schemeClr val="tx2"/>
                </a:solidFill>
              </a:rPr>
              <a:t>2. Взаимодействие с работниками по вопросам:</a:t>
            </a:r>
          </a:p>
          <a:p>
            <a:pPr lvl="0"/>
            <a:r>
              <a:rPr lang="ru-RU" b="1" dirty="0" smtClean="0">
                <a:solidFill>
                  <a:schemeClr val="tx2"/>
                </a:solidFill>
              </a:rPr>
              <a:t>- определение </a:t>
            </a:r>
            <a:r>
              <a:rPr lang="ru-RU" b="1" dirty="0">
                <a:solidFill>
                  <a:schemeClr val="tx2"/>
                </a:solidFill>
              </a:rPr>
              <a:t>потребностей и ожиданий </a:t>
            </a:r>
            <a:r>
              <a:rPr lang="ru-RU" b="1" dirty="0" smtClean="0">
                <a:solidFill>
                  <a:schemeClr val="tx2"/>
                </a:solidFill>
              </a:rPr>
              <a:t>работников;</a:t>
            </a:r>
            <a:endParaRPr lang="ru-RU" dirty="0">
              <a:solidFill>
                <a:schemeClr val="tx2"/>
              </a:solidFill>
            </a:endParaRPr>
          </a:p>
          <a:p>
            <a:pPr lvl="0"/>
            <a:r>
              <a:rPr lang="ru-RU" b="1" dirty="0" smtClean="0">
                <a:solidFill>
                  <a:schemeClr val="tx2"/>
                </a:solidFill>
              </a:rPr>
              <a:t>- установление </a:t>
            </a:r>
            <a:r>
              <a:rPr lang="ru-RU" b="1" dirty="0">
                <a:solidFill>
                  <a:schemeClr val="tx2"/>
                </a:solidFill>
              </a:rPr>
              <a:t>целей в области охраны труда и планирование их достижения;</a:t>
            </a:r>
            <a:endParaRPr lang="ru-RU" dirty="0">
              <a:solidFill>
                <a:schemeClr val="tx2"/>
              </a:solidFill>
            </a:endParaRPr>
          </a:p>
          <a:p>
            <a:pPr lvl="0"/>
            <a:r>
              <a:rPr lang="ru-RU" b="1" dirty="0" smtClean="0">
                <a:solidFill>
                  <a:schemeClr val="tx2"/>
                </a:solidFill>
              </a:rPr>
              <a:t>- выявление </a:t>
            </a:r>
            <a:r>
              <a:rPr lang="ru-RU" b="1" dirty="0">
                <a:solidFill>
                  <a:schemeClr val="tx2"/>
                </a:solidFill>
              </a:rPr>
              <a:t>опасностей, оценка уровня профессиональных рисков, планирование мероприятий по управлению ими и улучшению условий труда;</a:t>
            </a:r>
            <a:endParaRPr lang="ru-RU" dirty="0">
              <a:solidFill>
                <a:schemeClr val="tx2"/>
              </a:solidFill>
            </a:endParaRPr>
          </a:p>
          <a:p>
            <a:pPr lvl="0"/>
            <a:r>
              <a:rPr lang="ru-RU" b="1" dirty="0" smtClean="0">
                <a:solidFill>
                  <a:schemeClr val="tx2"/>
                </a:solidFill>
              </a:rPr>
              <a:t>- определение </a:t>
            </a:r>
            <a:r>
              <a:rPr lang="ru-RU" b="1" dirty="0">
                <a:solidFill>
                  <a:schemeClr val="tx2"/>
                </a:solidFill>
              </a:rPr>
              <a:t>и закрепление в локальных нормативных актах обязанностей, ответственности и полномочий в области охраны труда;</a:t>
            </a:r>
            <a:endParaRPr lang="ru-RU" dirty="0">
              <a:solidFill>
                <a:schemeClr val="tx2"/>
              </a:solidFill>
            </a:endParaRPr>
          </a:p>
          <a:p>
            <a:pPr lvl="0"/>
            <a:r>
              <a:rPr lang="ru-RU" b="1" dirty="0" smtClean="0">
                <a:solidFill>
                  <a:schemeClr val="tx2"/>
                </a:solidFill>
              </a:rPr>
              <a:t>- установление </a:t>
            </a:r>
            <a:r>
              <a:rPr lang="ru-RU" b="1" dirty="0">
                <a:solidFill>
                  <a:schemeClr val="tx2"/>
                </a:solidFill>
              </a:rPr>
              <a:t>(определение) механизмов консультирования и взаимодействия с работниками и (или) их уполномоченными представителями, их участия при обсуждении и решении вопросов охраны труда.</a:t>
            </a:r>
            <a:endParaRPr lang="ru-RU" dirty="0">
              <a:solidFill>
                <a:schemeClr val="tx2"/>
              </a:solidFill>
            </a:endParaRPr>
          </a:p>
          <a:p>
            <a:pPr algn="ctr"/>
            <a:endParaRPr lang="ru-RU" b="1" dirty="0" smtClean="0">
              <a:solidFill>
                <a:schemeClr val="tx2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57324" y="146122"/>
            <a:ext cx="7435156" cy="458669"/>
          </a:xfrm>
        </p:spPr>
        <p:txBody>
          <a:bodyPr>
            <a:normAutofit fontScale="90000"/>
          </a:bodyPr>
          <a:lstStyle/>
          <a:p>
            <a:r>
              <a:rPr lang="ru-RU" sz="18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/>
            </a:r>
            <a:br>
              <a:rPr lang="ru-RU" sz="18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ru-RU" sz="1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/>
            </a:r>
            <a:br>
              <a:rPr lang="ru-RU" sz="1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ru-RU" sz="18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/>
            </a:r>
            <a:br>
              <a:rPr lang="ru-RU" sz="18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ru-RU" sz="1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/>
            </a:r>
            <a:br>
              <a:rPr lang="ru-RU" sz="1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ru-RU" sz="18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/>
            </a:r>
            <a:br>
              <a:rPr lang="ru-RU" sz="18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ru-RU" sz="1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/>
            </a:r>
            <a:br>
              <a:rPr lang="ru-RU" sz="1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endParaRPr lang="ru-RU" sz="1800" b="1" dirty="0">
              <a:solidFill>
                <a:srgbClr val="0066CC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1473982" y="287665"/>
            <a:ext cx="6912768" cy="917818"/>
          </a:xfrm>
          <a:prstGeom prst="round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2000" b="1" dirty="0" smtClean="0">
              <a:solidFill>
                <a:schemeClr val="tx2"/>
              </a:solidFill>
            </a:endParaRPr>
          </a:p>
          <a:p>
            <a:pPr algn="ctr"/>
            <a:r>
              <a:rPr lang="ru-RU" sz="2000" b="1" dirty="0" smtClean="0">
                <a:solidFill>
                  <a:srgbClr val="104490"/>
                </a:solidFill>
              </a:rPr>
              <a:t>Информирование работников</a:t>
            </a:r>
          </a:p>
          <a:p>
            <a:pPr algn="ctr"/>
            <a:endParaRPr lang="ru-RU" sz="20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Стрелка вниз 8"/>
          <p:cNvSpPr/>
          <p:nvPr/>
        </p:nvSpPr>
        <p:spPr>
          <a:xfrm flipH="1">
            <a:off x="4716016" y="1205483"/>
            <a:ext cx="360040" cy="289289"/>
          </a:xfrm>
          <a:prstGeom prst="downArrow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1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4808" y="0"/>
            <a:ext cx="1351279" cy="917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5225278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Скругленный прямоугольник 9"/>
          <p:cNvSpPr/>
          <p:nvPr/>
        </p:nvSpPr>
        <p:spPr>
          <a:xfrm>
            <a:off x="301105" y="1561401"/>
            <a:ext cx="8496944" cy="3155126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b="1" dirty="0">
                <a:solidFill>
                  <a:schemeClr val="tx2"/>
                </a:solidFill>
              </a:rPr>
              <a:t>Чтобы вы могли обеспечивать функционирование СУОТ, </a:t>
            </a:r>
            <a:r>
              <a:rPr lang="ru-RU" b="1" dirty="0" smtClean="0">
                <a:solidFill>
                  <a:schemeClr val="tx2"/>
                </a:solidFill>
              </a:rPr>
              <a:t>рекомендуется:</a:t>
            </a:r>
            <a:endParaRPr lang="ru-RU" dirty="0">
              <a:solidFill>
                <a:schemeClr val="tx2"/>
              </a:solidFill>
            </a:endParaRPr>
          </a:p>
          <a:p>
            <a:pPr lvl="0"/>
            <a:r>
              <a:rPr lang="ru-RU" b="1" dirty="0" smtClean="0">
                <a:solidFill>
                  <a:schemeClr val="tx2"/>
                </a:solidFill>
              </a:rPr>
              <a:t>- определить </a:t>
            </a:r>
            <a:r>
              <a:rPr lang="ru-RU" b="1" dirty="0">
                <a:solidFill>
                  <a:schemeClr val="tx2"/>
                </a:solidFill>
              </a:rPr>
              <a:t>компетенции работников, которые влияют или могут влиять на безопасность производственных </a:t>
            </a:r>
            <a:r>
              <a:rPr lang="ru-RU" b="1" dirty="0" smtClean="0">
                <a:solidFill>
                  <a:schemeClr val="tx2"/>
                </a:solidFill>
              </a:rPr>
              <a:t>процессов;</a:t>
            </a:r>
            <a:endParaRPr lang="ru-RU" dirty="0">
              <a:solidFill>
                <a:schemeClr val="tx2"/>
              </a:solidFill>
            </a:endParaRPr>
          </a:p>
          <a:p>
            <a:pPr lvl="0"/>
            <a:r>
              <a:rPr lang="ru-RU" b="1" dirty="0" smtClean="0">
                <a:solidFill>
                  <a:schemeClr val="tx2"/>
                </a:solidFill>
              </a:rPr>
              <a:t>- обеспечить </a:t>
            </a:r>
            <a:r>
              <a:rPr lang="ru-RU" b="1" dirty="0">
                <a:solidFill>
                  <a:schemeClr val="tx2"/>
                </a:solidFill>
              </a:rPr>
              <a:t>подготовку работников в области выявления опасностей и реализации мер реагирования на них;</a:t>
            </a:r>
            <a:endParaRPr lang="ru-RU" dirty="0">
              <a:solidFill>
                <a:schemeClr val="tx2"/>
              </a:solidFill>
            </a:endParaRPr>
          </a:p>
          <a:p>
            <a:pPr lvl="0"/>
            <a:r>
              <a:rPr lang="ru-RU" b="1" dirty="0" smtClean="0">
                <a:solidFill>
                  <a:schemeClr val="tx2"/>
                </a:solidFill>
              </a:rPr>
              <a:t>- обеспечить </a:t>
            </a:r>
            <a:r>
              <a:rPr lang="ru-RU" b="1" dirty="0">
                <a:solidFill>
                  <a:schemeClr val="tx2"/>
                </a:solidFill>
              </a:rPr>
              <a:t>непрерывную подготовку и повышение квалификации работников в области охраны труда;</a:t>
            </a:r>
            <a:endParaRPr lang="ru-RU" dirty="0">
              <a:solidFill>
                <a:schemeClr val="tx2"/>
              </a:solidFill>
            </a:endParaRPr>
          </a:p>
          <a:p>
            <a:pPr lvl="0"/>
            <a:r>
              <a:rPr lang="ru-RU" b="1" dirty="0" smtClean="0">
                <a:solidFill>
                  <a:schemeClr val="tx2"/>
                </a:solidFill>
              </a:rPr>
              <a:t>- документировать информацию </a:t>
            </a:r>
            <a:r>
              <a:rPr lang="ru-RU" b="1" dirty="0">
                <a:solidFill>
                  <a:schemeClr val="tx2"/>
                </a:solidFill>
              </a:rPr>
              <a:t>о таком обучении и повышении квалификации.</a:t>
            </a:r>
            <a:endParaRPr lang="ru-RU" dirty="0">
              <a:solidFill>
                <a:schemeClr val="tx2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57324" y="146122"/>
            <a:ext cx="7435156" cy="458669"/>
          </a:xfrm>
        </p:spPr>
        <p:txBody>
          <a:bodyPr>
            <a:normAutofit fontScale="90000"/>
          </a:bodyPr>
          <a:lstStyle/>
          <a:p>
            <a:r>
              <a:rPr lang="ru-RU" sz="18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/>
            </a:r>
            <a:br>
              <a:rPr lang="ru-RU" sz="18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ru-RU" sz="1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/>
            </a:r>
            <a:br>
              <a:rPr lang="ru-RU" sz="1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ru-RU" sz="18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/>
            </a:r>
            <a:br>
              <a:rPr lang="ru-RU" sz="18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ru-RU" sz="1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/>
            </a:r>
            <a:br>
              <a:rPr lang="ru-RU" sz="1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ru-RU" sz="18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/>
            </a:r>
            <a:br>
              <a:rPr lang="ru-RU" sz="18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ru-RU" sz="1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/>
            </a:r>
            <a:br>
              <a:rPr lang="ru-RU" sz="1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endParaRPr lang="ru-RU" sz="1800" b="1" dirty="0">
              <a:solidFill>
                <a:srgbClr val="0066CC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1645196" y="256436"/>
            <a:ext cx="6912768" cy="842668"/>
          </a:xfrm>
          <a:prstGeom prst="round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anose="02020603050405020304" pitchFamily="18" charset="0"/>
                <a:cs typeface="Times New Roman" panose="02020603050405020304" pitchFamily="18" charset="0"/>
              </a:rPr>
              <a:t>Распределение обязанности для функционирования СУОТ</a:t>
            </a:r>
            <a:endParaRPr lang="ru-RU" sz="24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Стрелка вниз 8"/>
          <p:cNvSpPr/>
          <p:nvPr/>
        </p:nvSpPr>
        <p:spPr>
          <a:xfrm flipH="1">
            <a:off x="4716016" y="1130333"/>
            <a:ext cx="360040" cy="455823"/>
          </a:xfrm>
          <a:prstGeom prst="downArrow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1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4808" y="0"/>
            <a:ext cx="1351279" cy="917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559322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Скругленный прямоугольник 9"/>
          <p:cNvSpPr/>
          <p:nvPr/>
        </p:nvSpPr>
        <p:spPr>
          <a:xfrm>
            <a:off x="301105" y="1561401"/>
            <a:ext cx="8496944" cy="3155126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 smtClean="0">
              <a:solidFill>
                <a:schemeClr val="tx2"/>
              </a:solidFill>
            </a:endParaRPr>
          </a:p>
          <a:p>
            <a:pPr algn="ctr"/>
            <a:r>
              <a:rPr lang="ru-RU" b="1" dirty="0">
                <a:solidFill>
                  <a:schemeClr val="tx2"/>
                </a:solidFill>
              </a:rPr>
              <a:t>Положение о СУОТ утвердите с учетом мнения профсоюза или иного уполномоченного органа (при </a:t>
            </a:r>
            <a:r>
              <a:rPr lang="ru-RU" b="1" dirty="0" smtClean="0">
                <a:solidFill>
                  <a:schemeClr val="tx2"/>
                </a:solidFill>
              </a:rPr>
              <a:t>наличии).</a:t>
            </a:r>
          </a:p>
          <a:p>
            <a:pPr algn="ctr"/>
            <a:r>
              <a:rPr lang="ru-RU" b="1" dirty="0" smtClean="0">
                <a:solidFill>
                  <a:schemeClr val="tx2"/>
                </a:solidFill>
              </a:rPr>
              <a:t> </a:t>
            </a:r>
            <a:r>
              <a:rPr lang="ru-RU" b="1" dirty="0">
                <a:solidFill>
                  <a:schemeClr val="tx2"/>
                </a:solidFill>
              </a:rPr>
              <a:t>Утвердить документ </a:t>
            </a:r>
            <a:r>
              <a:rPr lang="ru-RU" b="1" dirty="0" smtClean="0">
                <a:solidFill>
                  <a:schemeClr val="tx2"/>
                </a:solidFill>
              </a:rPr>
              <a:t>можно </a:t>
            </a:r>
            <a:r>
              <a:rPr lang="ru-RU" b="1" dirty="0">
                <a:solidFill>
                  <a:schemeClr val="tx2"/>
                </a:solidFill>
              </a:rPr>
              <a:t>приказом</a:t>
            </a:r>
            <a:r>
              <a:rPr lang="ru-RU" b="1" dirty="0" smtClean="0">
                <a:solidFill>
                  <a:schemeClr val="tx2"/>
                </a:solidFill>
              </a:rPr>
              <a:t>.</a:t>
            </a:r>
          </a:p>
          <a:p>
            <a:pPr algn="ctr"/>
            <a:endParaRPr lang="ru-RU" b="1" dirty="0">
              <a:solidFill>
                <a:schemeClr val="tx2"/>
              </a:solidFill>
            </a:endParaRPr>
          </a:p>
          <a:p>
            <a:pPr algn="ctr"/>
            <a:endParaRPr lang="ru-RU" dirty="0">
              <a:solidFill>
                <a:schemeClr val="tx2"/>
              </a:solidFill>
            </a:endParaRPr>
          </a:p>
          <a:p>
            <a:pPr algn="ctr"/>
            <a:r>
              <a:rPr lang="ru-RU" b="1" dirty="0">
                <a:solidFill>
                  <a:schemeClr val="tx2"/>
                </a:solidFill>
              </a:rPr>
              <a:t>Ознакомьте работников с положением о СУОТ под подпись (</a:t>
            </a:r>
            <a:r>
              <a:rPr lang="ru-RU" b="1" dirty="0">
                <a:solidFill>
                  <a:schemeClr val="tx2"/>
                </a:solidFill>
                <a:hlinkClick r:id="rId2"/>
              </a:rPr>
              <a:t>ч. 2 ст. 22</a:t>
            </a:r>
            <a:r>
              <a:rPr lang="ru-RU" b="1" dirty="0">
                <a:solidFill>
                  <a:schemeClr val="tx2"/>
                </a:solidFill>
              </a:rPr>
              <a:t> ТК РФ). Новых работников </a:t>
            </a:r>
            <a:r>
              <a:rPr lang="ru-RU" b="1" dirty="0" smtClean="0">
                <a:solidFill>
                  <a:schemeClr val="tx2"/>
                </a:solidFill>
              </a:rPr>
              <a:t>ознакомить до </a:t>
            </a:r>
            <a:r>
              <a:rPr lang="ru-RU" b="1" dirty="0">
                <a:solidFill>
                  <a:schemeClr val="tx2"/>
                </a:solidFill>
              </a:rPr>
              <a:t>подписания трудового </a:t>
            </a:r>
            <a:r>
              <a:rPr lang="ru-RU" b="1" dirty="0" smtClean="0">
                <a:solidFill>
                  <a:schemeClr val="tx2"/>
                </a:solidFill>
              </a:rPr>
              <a:t>договора.</a:t>
            </a:r>
            <a:endParaRPr lang="ru-RU" dirty="0" smtClean="0">
              <a:solidFill>
                <a:schemeClr val="tx2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57324" y="146122"/>
            <a:ext cx="7435156" cy="458669"/>
          </a:xfrm>
        </p:spPr>
        <p:txBody>
          <a:bodyPr>
            <a:normAutofit fontScale="90000"/>
          </a:bodyPr>
          <a:lstStyle/>
          <a:p>
            <a:r>
              <a:rPr lang="ru-RU" sz="18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/>
            </a:r>
            <a:br>
              <a:rPr lang="ru-RU" sz="18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ru-RU" sz="1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/>
            </a:r>
            <a:br>
              <a:rPr lang="ru-RU" sz="1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ru-RU" sz="18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/>
            </a:r>
            <a:br>
              <a:rPr lang="ru-RU" sz="18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ru-RU" sz="1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/>
            </a:r>
            <a:br>
              <a:rPr lang="ru-RU" sz="1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ru-RU" sz="18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/>
            </a:r>
            <a:br>
              <a:rPr lang="ru-RU" sz="18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ru-RU" sz="1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/>
            </a:r>
            <a:br>
              <a:rPr lang="ru-RU" sz="1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endParaRPr lang="ru-RU" sz="1800" b="1" dirty="0">
              <a:solidFill>
                <a:srgbClr val="0066CC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1645196" y="256436"/>
            <a:ext cx="6912768" cy="842668"/>
          </a:xfrm>
          <a:prstGeom prst="round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anose="02020603050405020304" pitchFamily="18" charset="0"/>
                <a:cs typeface="Times New Roman" panose="02020603050405020304" pitchFamily="18" charset="0"/>
              </a:rPr>
              <a:t>Утверждение положения о СУОТ и ознакомление работников</a:t>
            </a:r>
            <a:endParaRPr lang="ru-RU" sz="24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Стрелка вниз 8"/>
          <p:cNvSpPr/>
          <p:nvPr/>
        </p:nvSpPr>
        <p:spPr>
          <a:xfrm flipH="1">
            <a:off x="4716016" y="1130333"/>
            <a:ext cx="360040" cy="455823"/>
          </a:xfrm>
          <a:prstGeom prst="downArrow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1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4808" y="0"/>
            <a:ext cx="1351279" cy="917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0691744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Скругленный прямоугольник 9"/>
          <p:cNvSpPr/>
          <p:nvPr/>
        </p:nvSpPr>
        <p:spPr>
          <a:xfrm>
            <a:off x="301104" y="1491630"/>
            <a:ext cx="8591375" cy="3456383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tx2"/>
                </a:solidFill>
              </a:rPr>
              <a:t>ЕСЛИ У ВАС НЕТ ПОЛОЖЕНИЯ О СУОТ</a:t>
            </a:r>
            <a:endParaRPr lang="ru-RU" sz="2400" dirty="0" smtClean="0">
              <a:solidFill>
                <a:schemeClr val="tx2"/>
              </a:solidFill>
            </a:endParaRPr>
          </a:p>
          <a:p>
            <a:pPr algn="ctr"/>
            <a:endParaRPr lang="ru-RU" sz="2000" b="1" dirty="0" smtClean="0">
              <a:solidFill>
                <a:srgbClr val="104490"/>
              </a:solidFill>
            </a:endParaRPr>
          </a:p>
          <a:p>
            <a:pPr algn="ctr"/>
            <a:r>
              <a:rPr lang="ru-RU" sz="2000" b="1" dirty="0" smtClean="0">
                <a:solidFill>
                  <a:srgbClr val="104490"/>
                </a:solidFill>
              </a:rPr>
              <a:t>Статья </a:t>
            </a:r>
            <a:r>
              <a:rPr lang="ru-RU" sz="2000" b="1" dirty="0">
                <a:solidFill>
                  <a:srgbClr val="104490"/>
                </a:solidFill>
              </a:rPr>
              <a:t>5.27.1. Нарушение государственных нормативных требований охраны труда, содержащихся в федеральных законах и иных нормативных правовых актах Российской </a:t>
            </a:r>
            <a:r>
              <a:rPr lang="ru-RU" sz="2000" b="1" dirty="0" smtClean="0">
                <a:solidFill>
                  <a:srgbClr val="104490"/>
                </a:solidFill>
              </a:rPr>
              <a:t>Федерации</a:t>
            </a:r>
          </a:p>
          <a:p>
            <a:pPr algn="ctr"/>
            <a:endParaRPr lang="ru-RU" sz="2000" b="1" dirty="0" smtClean="0">
              <a:solidFill>
                <a:srgbClr val="104490"/>
              </a:solidFill>
            </a:endParaRPr>
          </a:p>
          <a:p>
            <a:pPr lvl="0"/>
            <a:r>
              <a:rPr lang="ru-RU" sz="2000" b="1" dirty="0">
                <a:solidFill>
                  <a:schemeClr val="tx2"/>
                </a:solidFill>
              </a:rPr>
              <a:t>предупреждение или административный штраф </a:t>
            </a:r>
            <a:r>
              <a:rPr lang="ru-RU" sz="2000" b="1" dirty="0">
                <a:solidFill>
                  <a:srgbClr val="FF0000"/>
                </a:solidFill>
              </a:rPr>
              <a:t>от 2 тыс. до 5 тыс. руб</a:t>
            </a:r>
            <a:r>
              <a:rPr lang="ru-RU" sz="2000" b="1" dirty="0">
                <a:solidFill>
                  <a:schemeClr val="tx2"/>
                </a:solidFill>
              </a:rPr>
              <a:t>. - для должностных лиц;</a:t>
            </a:r>
            <a:endParaRPr lang="ru-RU" sz="2000" dirty="0">
              <a:solidFill>
                <a:schemeClr val="tx2"/>
              </a:solidFill>
            </a:endParaRPr>
          </a:p>
          <a:p>
            <a:pPr lvl="0"/>
            <a:r>
              <a:rPr lang="ru-RU" sz="2000" b="1" dirty="0">
                <a:solidFill>
                  <a:schemeClr val="tx2"/>
                </a:solidFill>
              </a:rPr>
              <a:t>предупреждение или административный штраф </a:t>
            </a:r>
            <a:r>
              <a:rPr lang="ru-RU" sz="2000" b="1" dirty="0">
                <a:solidFill>
                  <a:srgbClr val="FF0000"/>
                </a:solidFill>
              </a:rPr>
              <a:t>от 50 тыс. до 80 тыс. руб.</a:t>
            </a:r>
            <a:r>
              <a:rPr lang="ru-RU" sz="2000" b="1" dirty="0">
                <a:solidFill>
                  <a:schemeClr val="tx2"/>
                </a:solidFill>
              </a:rPr>
              <a:t> - для организации.</a:t>
            </a:r>
            <a:endParaRPr lang="ru-RU" sz="2000" dirty="0">
              <a:solidFill>
                <a:schemeClr val="tx2"/>
              </a:solidFill>
            </a:endParaRPr>
          </a:p>
          <a:p>
            <a:pPr algn="ctr"/>
            <a:endParaRPr lang="ru-RU" sz="2000" b="1" dirty="0" smtClean="0">
              <a:solidFill>
                <a:srgbClr val="104490"/>
              </a:solidFill>
            </a:endParaRPr>
          </a:p>
          <a:p>
            <a:pPr algn="ctr"/>
            <a:endParaRPr lang="ru-RU" sz="2000" b="1" dirty="0">
              <a:solidFill>
                <a:srgbClr val="104490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57324" y="146122"/>
            <a:ext cx="7435156" cy="458669"/>
          </a:xfrm>
        </p:spPr>
        <p:txBody>
          <a:bodyPr>
            <a:normAutofit fontScale="90000"/>
          </a:bodyPr>
          <a:lstStyle/>
          <a:p>
            <a:r>
              <a:rPr lang="ru-RU" sz="18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/>
            </a:r>
            <a:br>
              <a:rPr lang="ru-RU" sz="18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ru-RU" sz="1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/>
            </a:r>
            <a:br>
              <a:rPr lang="ru-RU" sz="1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ru-RU" sz="18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/>
            </a:r>
            <a:br>
              <a:rPr lang="ru-RU" sz="18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ru-RU" sz="1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/>
            </a:r>
            <a:br>
              <a:rPr lang="ru-RU" sz="1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ru-RU" sz="18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/>
            </a:r>
            <a:br>
              <a:rPr lang="ru-RU" sz="18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ru-RU" sz="1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/>
            </a:r>
            <a:br>
              <a:rPr lang="ru-RU" sz="1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endParaRPr lang="ru-RU" sz="1800" b="1" dirty="0">
              <a:solidFill>
                <a:srgbClr val="0066CC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1645196" y="256435"/>
            <a:ext cx="6912768" cy="1054545"/>
          </a:xfrm>
          <a:prstGeom prst="round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rgbClr val="104490"/>
                </a:solidFill>
              </a:rPr>
              <a:t>Кодекс Российской Федерации об административных правонарушениях</a:t>
            </a:r>
          </a:p>
          <a:p>
            <a:pPr algn="ctr"/>
            <a:r>
              <a:rPr lang="ru-RU" sz="2400" b="1" dirty="0" smtClean="0">
                <a:solidFill>
                  <a:srgbClr val="104490"/>
                </a:solidFill>
              </a:rPr>
              <a:t> </a:t>
            </a:r>
            <a:endParaRPr lang="ru-RU" sz="2400" b="1" dirty="0">
              <a:solidFill>
                <a:srgbClr val="104490"/>
              </a:solidFill>
            </a:endParaRPr>
          </a:p>
        </p:txBody>
      </p:sp>
      <p:sp>
        <p:nvSpPr>
          <p:cNvPr id="9" name="Стрелка вниз 8"/>
          <p:cNvSpPr/>
          <p:nvPr/>
        </p:nvSpPr>
        <p:spPr>
          <a:xfrm flipH="1">
            <a:off x="4716016" y="1310981"/>
            <a:ext cx="288032" cy="180649"/>
          </a:xfrm>
          <a:prstGeom prst="downArrow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1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4808" y="0"/>
            <a:ext cx="1351279" cy="917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553665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25194" y="-3437434"/>
            <a:ext cx="9274837" cy="52170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20985"/>
            <a:ext cx="9729080" cy="54726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980352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Скругленный прямоугольник 9"/>
          <p:cNvSpPr/>
          <p:nvPr/>
        </p:nvSpPr>
        <p:spPr>
          <a:xfrm>
            <a:off x="323528" y="1583874"/>
            <a:ext cx="8496944" cy="3155126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tx2"/>
                </a:solidFill>
              </a:rPr>
              <a:t>Работодатель обязан </a:t>
            </a:r>
            <a:r>
              <a:rPr lang="ru-RU" sz="2400" b="1" dirty="0">
                <a:solidFill>
                  <a:schemeClr val="tx2"/>
                </a:solidFill>
              </a:rPr>
              <a:t>обеспечить</a:t>
            </a:r>
            <a:r>
              <a:rPr lang="ru-RU" sz="2400" b="1" dirty="0" smtClean="0">
                <a:solidFill>
                  <a:schemeClr val="tx2"/>
                </a:solidFill>
              </a:rPr>
              <a:t>:</a:t>
            </a:r>
          </a:p>
          <a:p>
            <a:pPr algn="ctr"/>
            <a:endParaRPr lang="ru-RU" sz="2400" b="1" dirty="0">
              <a:solidFill>
                <a:schemeClr val="tx2"/>
              </a:solidFill>
            </a:endParaRPr>
          </a:p>
          <a:p>
            <a:pPr algn="ctr"/>
            <a:r>
              <a:rPr lang="ru-RU" sz="2400" b="1" dirty="0">
                <a:solidFill>
                  <a:schemeClr val="tx2"/>
                </a:solidFill>
              </a:rPr>
              <a:t>создание и функционирование системы управления охраной труда</a:t>
            </a:r>
          </a:p>
          <a:p>
            <a:pPr algn="ctr"/>
            <a:endParaRPr lang="ru-RU" sz="2800" b="1" dirty="0">
              <a:solidFill>
                <a:schemeClr val="tx2"/>
              </a:solidFill>
            </a:endParaRPr>
          </a:p>
          <a:p>
            <a:pPr algn="ctr"/>
            <a:r>
              <a:rPr lang="ru-RU" b="1" dirty="0">
                <a:solidFill>
                  <a:schemeClr val="tx2"/>
                </a:solidFill>
              </a:rPr>
              <a:t>Приказ Минтруда России от 29.10.2021 N 776н</a:t>
            </a:r>
          </a:p>
          <a:p>
            <a:pPr algn="ctr"/>
            <a:r>
              <a:rPr lang="ru-RU" b="1" dirty="0">
                <a:solidFill>
                  <a:schemeClr val="tx2"/>
                </a:solidFill>
              </a:rPr>
              <a:t>"Об утверждении Примерного положения о системе управления охраной труда"</a:t>
            </a:r>
          </a:p>
          <a:p>
            <a:pPr algn="ctr"/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57324" y="146122"/>
            <a:ext cx="7435156" cy="458669"/>
          </a:xfrm>
        </p:spPr>
        <p:txBody>
          <a:bodyPr>
            <a:normAutofit fontScale="90000"/>
          </a:bodyPr>
          <a:lstStyle/>
          <a:p>
            <a:r>
              <a:rPr lang="ru-RU" sz="18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/>
            </a:r>
            <a:br>
              <a:rPr lang="ru-RU" sz="18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ru-RU" sz="1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/>
            </a:r>
            <a:br>
              <a:rPr lang="ru-RU" sz="1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ru-RU" sz="18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/>
            </a:r>
            <a:br>
              <a:rPr lang="ru-RU" sz="18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ru-RU" sz="1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/>
            </a:r>
            <a:br>
              <a:rPr lang="ru-RU" sz="1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ru-RU" sz="18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/>
            </a:r>
            <a:br>
              <a:rPr lang="ru-RU" sz="18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ru-RU" sz="1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/>
            </a:r>
            <a:br>
              <a:rPr lang="ru-RU" sz="1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endParaRPr lang="ru-RU" sz="1800" b="1" dirty="0">
              <a:solidFill>
                <a:srgbClr val="0066CC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1645196" y="256436"/>
            <a:ext cx="6912768" cy="842668"/>
          </a:xfrm>
          <a:prstGeom prst="round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b="1" dirty="0">
                <a:solidFill>
                  <a:schemeClr val="tx2"/>
                </a:solidFill>
              </a:rPr>
              <a:t>Статья 214 </a:t>
            </a:r>
            <a:r>
              <a:rPr lang="ru-RU" sz="2000" b="1" dirty="0" smtClean="0">
                <a:solidFill>
                  <a:schemeClr val="tx2"/>
                </a:solidFill>
              </a:rPr>
              <a:t>Трудового Кодекса Российской Федерации </a:t>
            </a:r>
            <a:endParaRPr lang="ru-RU" sz="2000" b="1" dirty="0">
              <a:solidFill>
                <a:schemeClr val="tx2"/>
              </a:solidFill>
            </a:endParaRPr>
          </a:p>
          <a:p>
            <a:pPr algn="ctr"/>
            <a:endParaRPr lang="ru-RU" sz="20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Стрелка вниз 8"/>
          <p:cNvSpPr/>
          <p:nvPr/>
        </p:nvSpPr>
        <p:spPr>
          <a:xfrm flipH="1">
            <a:off x="4716016" y="1130333"/>
            <a:ext cx="360040" cy="455823"/>
          </a:xfrm>
          <a:prstGeom prst="downArrow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1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4808" y="0"/>
            <a:ext cx="1351279" cy="917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722929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500" b="1" dirty="0">
                <a:solidFill>
                  <a:schemeClr val="tx2"/>
                </a:solidFill>
              </a:rPr>
              <a:t>Что предусмотреть в положении о </a:t>
            </a:r>
            <a:r>
              <a:rPr lang="ru-RU" sz="3500" b="1" dirty="0" smtClean="0">
                <a:solidFill>
                  <a:schemeClr val="tx2"/>
                </a:solidFill>
              </a:rPr>
              <a:t>СУОТ:</a:t>
            </a:r>
            <a:endParaRPr lang="ru-RU" sz="3500" dirty="0">
              <a:solidFill>
                <a:schemeClr val="tx2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987574"/>
            <a:ext cx="8229600" cy="3960439"/>
          </a:xfrm>
        </p:spPr>
        <p:txBody>
          <a:bodyPr>
            <a:noAutofit/>
          </a:bodyPr>
          <a:lstStyle/>
          <a:p>
            <a:r>
              <a:rPr lang="ru-RU" sz="1900" b="1" dirty="0" smtClean="0">
                <a:solidFill>
                  <a:schemeClr val="tx2"/>
                </a:solidFill>
              </a:rPr>
              <a:t>Политику </a:t>
            </a:r>
            <a:r>
              <a:rPr lang="ru-RU" sz="1900" b="1" dirty="0">
                <a:solidFill>
                  <a:schemeClr val="tx2"/>
                </a:solidFill>
              </a:rPr>
              <a:t>(стратегию) и цели в области охраны </a:t>
            </a:r>
            <a:r>
              <a:rPr lang="ru-RU" sz="1900" b="1" dirty="0" smtClean="0">
                <a:solidFill>
                  <a:schemeClr val="tx2"/>
                </a:solidFill>
              </a:rPr>
              <a:t>труда;</a:t>
            </a:r>
          </a:p>
          <a:p>
            <a:r>
              <a:rPr lang="ru-RU" sz="1900" b="1" dirty="0" smtClean="0">
                <a:solidFill>
                  <a:srgbClr val="104490"/>
                </a:solidFill>
              </a:rPr>
              <a:t>Обеспечение </a:t>
            </a:r>
            <a:r>
              <a:rPr lang="ru-RU" sz="1900" b="1" dirty="0">
                <a:solidFill>
                  <a:srgbClr val="104490"/>
                </a:solidFill>
              </a:rPr>
              <a:t>функционирования </a:t>
            </a:r>
            <a:r>
              <a:rPr lang="ru-RU" sz="1900" b="1" dirty="0" smtClean="0">
                <a:solidFill>
                  <a:srgbClr val="104490"/>
                </a:solidFill>
              </a:rPr>
              <a:t>СУОТ - </a:t>
            </a:r>
            <a:r>
              <a:rPr lang="ru-RU" sz="1900" b="1" dirty="0" smtClean="0">
                <a:solidFill>
                  <a:schemeClr val="tx2"/>
                </a:solidFill>
              </a:rPr>
              <a:t>процедуры</a:t>
            </a:r>
            <a:r>
              <a:rPr lang="ru-RU" sz="1900" b="1" dirty="0">
                <a:solidFill>
                  <a:schemeClr val="tx2"/>
                </a:solidFill>
              </a:rPr>
              <a:t>, необходимые для достижения этих целей</a:t>
            </a:r>
            <a:r>
              <a:rPr lang="ru-RU" sz="1900" b="1" dirty="0" smtClean="0">
                <a:solidFill>
                  <a:srgbClr val="104490"/>
                </a:solidFill>
              </a:rPr>
              <a:t> (распределение </a:t>
            </a:r>
            <a:r>
              <a:rPr lang="ru-RU" sz="1900" b="1" dirty="0">
                <a:solidFill>
                  <a:srgbClr val="104490"/>
                </a:solidFill>
              </a:rPr>
              <a:t>обязанностей в сфере охраны труда</a:t>
            </a:r>
            <a:r>
              <a:rPr lang="ru-RU" sz="1900" b="1" dirty="0" smtClean="0">
                <a:solidFill>
                  <a:srgbClr val="104490"/>
                </a:solidFill>
              </a:rPr>
              <a:t>);</a:t>
            </a:r>
            <a:endParaRPr lang="ru-RU" sz="1900" b="1" dirty="0">
              <a:solidFill>
                <a:srgbClr val="104490"/>
              </a:solidFill>
            </a:endParaRPr>
          </a:p>
          <a:p>
            <a:r>
              <a:rPr lang="ru-RU" sz="1900" b="1" dirty="0">
                <a:solidFill>
                  <a:srgbClr val="104490"/>
                </a:solidFill>
              </a:rPr>
              <a:t>Планирование мероприятий по реализации </a:t>
            </a:r>
            <a:r>
              <a:rPr lang="ru-RU" sz="1900" b="1" dirty="0" smtClean="0">
                <a:solidFill>
                  <a:srgbClr val="104490"/>
                </a:solidFill>
              </a:rPr>
              <a:t>процедур;</a:t>
            </a:r>
            <a:endParaRPr lang="ru-RU" sz="1900" b="1" dirty="0">
              <a:solidFill>
                <a:srgbClr val="104490"/>
              </a:solidFill>
            </a:endParaRPr>
          </a:p>
          <a:p>
            <a:r>
              <a:rPr lang="ru-RU" sz="1900" b="1" dirty="0" smtClean="0">
                <a:solidFill>
                  <a:srgbClr val="104490"/>
                </a:solidFill>
              </a:rPr>
              <a:t>Контроль </a:t>
            </a:r>
            <a:r>
              <a:rPr lang="ru-RU" sz="1900" b="1" dirty="0">
                <a:solidFill>
                  <a:srgbClr val="104490"/>
                </a:solidFill>
              </a:rPr>
              <a:t>функционирования СУОТ и мониторинг реализации </a:t>
            </a:r>
            <a:r>
              <a:rPr lang="ru-RU" sz="1900" b="1" dirty="0" smtClean="0">
                <a:solidFill>
                  <a:srgbClr val="104490"/>
                </a:solidFill>
              </a:rPr>
              <a:t>процедур;</a:t>
            </a:r>
            <a:endParaRPr lang="ru-RU" sz="1900" b="1" dirty="0">
              <a:solidFill>
                <a:srgbClr val="104490"/>
              </a:solidFill>
            </a:endParaRPr>
          </a:p>
          <a:p>
            <a:r>
              <a:rPr lang="ru-RU" sz="1900" b="1" dirty="0">
                <a:solidFill>
                  <a:srgbClr val="104490"/>
                </a:solidFill>
              </a:rPr>
              <a:t>Планирование улучшений функционирования </a:t>
            </a:r>
            <a:r>
              <a:rPr lang="ru-RU" sz="1900" b="1" dirty="0" smtClean="0">
                <a:solidFill>
                  <a:srgbClr val="104490"/>
                </a:solidFill>
              </a:rPr>
              <a:t>СУОТ;</a:t>
            </a:r>
            <a:endParaRPr lang="ru-RU" sz="1900" b="1" dirty="0" smtClean="0">
              <a:solidFill>
                <a:schemeClr val="tx2"/>
              </a:solidFill>
            </a:endParaRPr>
          </a:p>
          <a:p>
            <a:pPr lvl="0"/>
            <a:r>
              <a:rPr lang="ru-RU" sz="1900" b="1" dirty="0" smtClean="0">
                <a:solidFill>
                  <a:schemeClr val="tx2"/>
                </a:solidFill>
              </a:rPr>
              <a:t>Управление документами СУОТ (документы</a:t>
            </a:r>
            <a:r>
              <a:rPr lang="ru-RU" sz="1900" b="1" dirty="0">
                <a:solidFill>
                  <a:schemeClr val="tx2"/>
                </a:solidFill>
              </a:rPr>
              <a:t>, на основании </a:t>
            </a:r>
            <a:r>
              <a:rPr lang="ru-RU" sz="1900" b="1" dirty="0" smtClean="0">
                <a:solidFill>
                  <a:schemeClr val="tx2"/>
                </a:solidFill>
              </a:rPr>
              <a:t>которых разработано положение);</a:t>
            </a:r>
          </a:p>
          <a:p>
            <a:pPr lvl="0"/>
            <a:r>
              <a:rPr lang="ru-RU" sz="1900" b="1" dirty="0" smtClean="0">
                <a:solidFill>
                  <a:schemeClr val="tx2"/>
                </a:solidFill>
              </a:rPr>
              <a:t>Определение территории, </a:t>
            </a:r>
            <a:r>
              <a:rPr lang="ru-RU" sz="1900" b="1" dirty="0">
                <a:solidFill>
                  <a:schemeClr val="tx2"/>
                </a:solidFill>
              </a:rPr>
              <a:t>на которой оно </a:t>
            </a:r>
            <a:r>
              <a:rPr lang="ru-RU" sz="1900" b="1" dirty="0" smtClean="0">
                <a:solidFill>
                  <a:schemeClr val="tx2"/>
                </a:solidFill>
              </a:rPr>
              <a:t>действует;</a:t>
            </a:r>
          </a:p>
          <a:p>
            <a:pPr lvl="0"/>
            <a:r>
              <a:rPr lang="ru-RU" sz="1900" b="1" dirty="0" smtClean="0">
                <a:solidFill>
                  <a:schemeClr val="tx2"/>
                </a:solidFill>
              </a:rPr>
              <a:t>Определение лиц, </a:t>
            </a:r>
            <a:r>
              <a:rPr lang="ru-RU" sz="1900" b="1" dirty="0">
                <a:solidFill>
                  <a:schemeClr val="tx2"/>
                </a:solidFill>
              </a:rPr>
              <a:t>на которых распространяется </a:t>
            </a:r>
            <a:r>
              <a:rPr lang="ru-RU" sz="1900" b="1" dirty="0" smtClean="0">
                <a:solidFill>
                  <a:schemeClr val="tx2"/>
                </a:solidFill>
              </a:rPr>
              <a:t>документ.</a:t>
            </a:r>
            <a:endParaRPr lang="ru-RU" sz="1900" dirty="0"/>
          </a:p>
        </p:txBody>
      </p:sp>
    </p:spTree>
    <p:extLst>
      <p:ext uri="{BB962C8B-B14F-4D97-AF65-F5344CB8AC3E}">
        <p14:creationId xmlns:p14="http://schemas.microsoft.com/office/powerpoint/2010/main" val="34621320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Скругленный прямоугольник 9"/>
          <p:cNvSpPr/>
          <p:nvPr/>
        </p:nvSpPr>
        <p:spPr>
          <a:xfrm>
            <a:off x="467544" y="1667830"/>
            <a:ext cx="8496944" cy="3352192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lang="ru-RU" sz="2000" b="1" dirty="0" smtClean="0">
                <a:solidFill>
                  <a:schemeClr val="tx2"/>
                </a:solidFill>
              </a:rPr>
              <a:t>В Положении необходимо изложить </a:t>
            </a:r>
            <a:r>
              <a:rPr lang="ru-RU" sz="2000" b="1" dirty="0">
                <a:solidFill>
                  <a:schemeClr val="tx2"/>
                </a:solidFill>
              </a:rPr>
              <a:t>цели и мероприятия, направленные на сохранение жизни и здоровья работников</a:t>
            </a:r>
            <a:endParaRPr lang="ru-RU" sz="2800" b="1" dirty="0" smtClean="0">
              <a:solidFill>
                <a:schemeClr val="tx2"/>
              </a:solidFill>
              <a:latin typeface="Calibri" panose="020F0502020204030204" pitchFamily="34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57324" y="146122"/>
            <a:ext cx="7435156" cy="458669"/>
          </a:xfrm>
        </p:spPr>
        <p:txBody>
          <a:bodyPr>
            <a:normAutofit fontScale="90000"/>
          </a:bodyPr>
          <a:lstStyle/>
          <a:p>
            <a:r>
              <a:rPr lang="ru-RU" sz="18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/>
            </a:r>
            <a:br>
              <a:rPr lang="ru-RU" sz="18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ru-RU" sz="1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/>
            </a:r>
            <a:br>
              <a:rPr lang="ru-RU" sz="1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ru-RU" sz="18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/>
            </a:r>
            <a:br>
              <a:rPr lang="ru-RU" sz="18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ru-RU" sz="1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/>
            </a:r>
            <a:br>
              <a:rPr lang="ru-RU" sz="1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ru-RU" sz="18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/>
            </a:r>
            <a:br>
              <a:rPr lang="ru-RU" sz="18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ru-RU" sz="1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/>
            </a:r>
            <a:br>
              <a:rPr lang="ru-RU" sz="1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endParaRPr lang="ru-RU" sz="1800" b="1" dirty="0">
              <a:solidFill>
                <a:srgbClr val="0066CC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1645196" y="256436"/>
            <a:ext cx="6912768" cy="842668"/>
          </a:xfrm>
          <a:prstGeom prst="round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tx2"/>
                </a:solidFill>
              </a:rPr>
              <a:t>Политика (стратегия ) и цели в области охраны труда</a:t>
            </a:r>
            <a:endParaRPr lang="ru-RU" sz="2000" b="1" dirty="0">
              <a:solidFill>
                <a:schemeClr val="tx2"/>
              </a:solidFill>
            </a:endParaRPr>
          </a:p>
        </p:txBody>
      </p:sp>
      <p:sp>
        <p:nvSpPr>
          <p:cNvPr id="9" name="Стрелка вниз 8"/>
          <p:cNvSpPr/>
          <p:nvPr/>
        </p:nvSpPr>
        <p:spPr>
          <a:xfrm flipH="1">
            <a:off x="4716016" y="1130333"/>
            <a:ext cx="360040" cy="455823"/>
          </a:xfrm>
          <a:prstGeom prst="downArrow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1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4808" y="0"/>
            <a:ext cx="1351279" cy="917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5" name="Прямая со стрелкой 4"/>
          <p:cNvCxnSpPr/>
          <p:nvPr/>
        </p:nvCxnSpPr>
        <p:spPr>
          <a:xfrm flipH="1">
            <a:off x="2627784" y="2499742"/>
            <a:ext cx="1773535" cy="43204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 стрелкой 6"/>
          <p:cNvCxnSpPr/>
          <p:nvPr/>
        </p:nvCxnSpPr>
        <p:spPr>
          <a:xfrm>
            <a:off x="4744194" y="2499742"/>
            <a:ext cx="2204070" cy="50405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873721" y="2816542"/>
            <a:ext cx="2448272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chemeClr val="tx2"/>
                </a:solidFill>
              </a:rPr>
              <a:t>Раздел в СУОТ - </a:t>
            </a:r>
            <a:r>
              <a:rPr lang="ru-RU" b="1" dirty="0">
                <a:solidFill>
                  <a:schemeClr val="tx2"/>
                </a:solidFill>
              </a:rPr>
              <a:t>будет считаться политикой (стратегией) организации в области охраны труда</a:t>
            </a:r>
            <a:endParaRPr lang="ru-RU" dirty="0">
              <a:solidFill>
                <a:schemeClr val="tx2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868144" y="2931790"/>
            <a:ext cx="327585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chemeClr val="tx2"/>
                </a:solidFill>
              </a:rPr>
              <a:t>Ссылка </a:t>
            </a:r>
            <a:r>
              <a:rPr lang="ru-RU" b="1" dirty="0">
                <a:solidFill>
                  <a:schemeClr val="tx2"/>
                </a:solidFill>
              </a:rPr>
              <a:t>в положении о СУОТ </a:t>
            </a:r>
            <a:r>
              <a:rPr lang="ru-RU" b="1" dirty="0" smtClean="0">
                <a:solidFill>
                  <a:schemeClr val="tx2"/>
                </a:solidFill>
              </a:rPr>
              <a:t>на </a:t>
            </a:r>
            <a:r>
              <a:rPr lang="ru-RU" b="1" dirty="0">
                <a:solidFill>
                  <a:schemeClr val="tx2"/>
                </a:solidFill>
              </a:rPr>
              <a:t>действующую </a:t>
            </a:r>
            <a:r>
              <a:rPr lang="ru-RU" b="1" dirty="0" smtClean="0">
                <a:solidFill>
                  <a:schemeClr val="tx2"/>
                </a:solidFill>
              </a:rPr>
              <a:t>политику в локальном нормативном акте</a:t>
            </a:r>
            <a:endParaRPr lang="ru-RU" dirty="0">
              <a:solidFill>
                <a:schemeClr val="tx2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141366" y="2816542"/>
            <a:ext cx="2664296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i="1" dirty="0" smtClean="0">
                <a:solidFill>
                  <a:schemeClr val="tx2"/>
                </a:solidFill>
              </a:rPr>
              <a:t>1.Цели</a:t>
            </a:r>
          </a:p>
          <a:p>
            <a:pPr algn="ctr"/>
            <a:r>
              <a:rPr lang="ru-RU" sz="1600" i="1" dirty="0" smtClean="0">
                <a:solidFill>
                  <a:schemeClr val="tx2"/>
                </a:solidFill>
              </a:rPr>
              <a:t>2. Обязательства работодателя по:</a:t>
            </a:r>
          </a:p>
          <a:p>
            <a:pPr algn="ctr"/>
            <a:r>
              <a:rPr lang="ru-RU" sz="1600" i="1" dirty="0" smtClean="0">
                <a:solidFill>
                  <a:schemeClr val="tx2"/>
                </a:solidFill>
              </a:rPr>
              <a:t>-устранению опасностей</a:t>
            </a:r>
          </a:p>
          <a:p>
            <a:pPr algn="ctr">
              <a:buFontTx/>
              <a:buChar char="-"/>
            </a:pPr>
            <a:r>
              <a:rPr lang="ru-RU" sz="1600" i="1" dirty="0" smtClean="0">
                <a:solidFill>
                  <a:schemeClr val="tx2"/>
                </a:solidFill>
              </a:rPr>
              <a:t>снижению уровней профессиональных рисков</a:t>
            </a:r>
          </a:p>
          <a:p>
            <a:pPr algn="ctr">
              <a:buFontTx/>
              <a:buChar char="-"/>
            </a:pPr>
            <a:r>
              <a:rPr lang="ru-RU" sz="1600" i="1" dirty="0" smtClean="0">
                <a:solidFill>
                  <a:schemeClr val="tx2"/>
                </a:solidFill>
              </a:rPr>
              <a:t>совершенствованию СУОТ</a:t>
            </a:r>
            <a:endParaRPr lang="ru-RU" sz="1600" i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233175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Скругленный прямоугольник 9"/>
          <p:cNvSpPr/>
          <p:nvPr/>
        </p:nvSpPr>
        <p:spPr>
          <a:xfrm>
            <a:off x="334194" y="1060839"/>
            <a:ext cx="8496944" cy="1779964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2"/>
                </a:solidFill>
              </a:rPr>
              <a:t>Перечень процессов:</a:t>
            </a:r>
          </a:p>
          <a:p>
            <a:pPr marL="342900" indent="-342900" algn="ctr">
              <a:buAutoNum type="arabicPeriod"/>
            </a:pPr>
            <a:r>
              <a:rPr lang="ru-RU" dirty="0" smtClean="0">
                <a:solidFill>
                  <a:schemeClr val="tx2"/>
                </a:solidFill>
              </a:rPr>
              <a:t>Базовые</a:t>
            </a:r>
          </a:p>
          <a:p>
            <a:pPr marL="342900" indent="-342900" algn="ctr">
              <a:buAutoNum type="arabicPeriod"/>
            </a:pPr>
            <a:r>
              <a:rPr lang="ru-RU" dirty="0" smtClean="0">
                <a:solidFill>
                  <a:schemeClr val="tx2"/>
                </a:solidFill>
              </a:rPr>
              <a:t>Обеспечивающие допуск работника к самостоятельной работе</a:t>
            </a:r>
          </a:p>
          <a:p>
            <a:pPr marL="342900" indent="-342900" algn="ctr">
              <a:buAutoNum type="arabicPeriod"/>
            </a:pPr>
            <a:r>
              <a:rPr lang="ru-RU" dirty="0" smtClean="0">
                <a:solidFill>
                  <a:schemeClr val="tx2"/>
                </a:solidFill>
              </a:rPr>
              <a:t>Обеспечивающие безопасную производственную среду</a:t>
            </a:r>
          </a:p>
          <a:p>
            <a:pPr marL="342900" indent="-342900" algn="ctr">
              <a:buAutoNum type="arabicPeriod"/>
            </a:pPr>
            <a:r>
              <a:rPr lang="ru-RU" dirty="0" smtClean="0">
                <a:solidFill>
                  <a:schemeClr val="tx2"/>
                </a:solidFill>
              </a:rPr>
              <a:t>Сопутствующие</a:t>
            </a:r>
          </a:p>
          <a:p>
            <a:pPr marL="342900" indent="-342900" algn="ctr">
              <a:buAutoNum type="arabicPeriod"/>
            </a:pPr>
            <a:r>
              <a:rPr lang="ru-RU" dirty="0" smtClean="0">
                <a:solidFill>
                  <a:schemeClr val="tx2"/>
                </a:solidFill>
              </a:rPr>
              <a:t>Процессы реагирования на ситуации</a:t>
            </a:r>
            <a:endParaRPr lang="ru-RU" dirty="0">
              <a:solidFill>
                <a:schemeClr val="tx2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57324" y="146122"/>
            <a:ext cx="7435156" cy="458669"/>
          </a:xfrm>
        </p:spPr>
        <p:txBody>
          <a:bodyPr>
            <a:normAutofit fontScale="90000"/>
          </a:bodyPr>
          <a:lstStyle/>
          <a:p>
            <a:r>
              <a:rPr lang="ru-RU" sz="18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/>
            </a:r>
            <a:br>
              <a:rPr lang="ru-RU" sz="18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ru-RU" sz="1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/>
            </a:r>
            <a:br>
              <a:rPr lang="ru-RU" sz="1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ru-RU" sz="18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/>
            </a:r>
            <a:br>
              <a:rPr lang="ru-RU" sz="18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ru-RU" sz="1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/>
            </a:r>
            <a:br>
              <a:rPr lang="ru-RU" sz="1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ru-RU" sz="18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/>
            </a:r>
            <a:br>
              <a:rPr lang="ru-RU" sz="18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ru-RU" sz="1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/>
            </a:r>
            <a:br>
              <a:rPr lang="ru-RU" sz="1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endParaRPr lang="ru-RU" sz="1800" b="1" dirty="0">
              <a:solidFill>
                <a:srgbClr val="0066CC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1439652" y="287665"/>
            <a:ext cx="6912768" cy="483885"/>
          </a:xfrm>
          <a:prstGeom prst="round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2000" b="1" dirty="0" smtClean="0">
              <a:solidFill>
                <a:schemeClr val="tx2"/>
              </a:solidFill>
            </a:endParaRPr>
          </a:p>
          <a:p>
            <a:pPr algn="ctr"/>
            <a:r>
              <a:rPr lang="ru-RU" sz="2000" b="1" dirty="0" smtClean="0">
                <a:solidFill>
                  <a:schemeClr val="tx2"/>
                </a:solidFill>
              </a:rPr>
              <a:t>Обеспечение функционирования СУОТ </a:t>
            </a:r>
            <a:endParaRPr lang="ru-RU" sz="2000" b="1" dirty="0">
              <a:solidFill>
                <a:schemeClr val="tx2"/>
              </a:solidFill>
            </a:endParaRPr>
          </a:p>
          <a:p>
            <a:pPr algn="ctr"/>
            <a:endParaRPr lang="ru-RU" sz="20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Стрелка вниз 8"/>
          <p:cNvSpPr/>
          <p:nvPr/>
        </p:nvSpPr>
        <p:spPr>
          <a:xfrm flipH="1">
            <a:off x="4716016" y="771550"/>
            <a:ext cx="360040" cy="289289"/>
          </a:xfrm>
          <a:prstGeom prst="downArrow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1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4808" y="0"/>
            <a:ext cx="1351279" cy="917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Скругленный прямоугольник 6"/>
          <p:cNvSpPr/>
          <p:nvPr/>
        </p:nvSpPr>
        <p:spPr>
          <a:xfrm>
            <a:off x="334194" y="3003798"/>
            <a:ext cx="8496944" cy="1923980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2"/>
                </a:solidFill>
              </a:rPr>
              <a:t>Перечень действий:</a:t>
            </a:r>
          </a:p>
          <a:p>
            <a:pPr marL="342900" indent="-342900" algn="ctr">
              <a:buAutoNum type="arabicPeriod"/>
            </a:pPr>
            <a:r>
              <a:rPr lang="ru-RU" dirty="0" smtClean="0">
                <a:solidFill>
                  <a:schemeClr val="tx2"/>
                </a:solidFill>
              </a:rPr>
              <a:t>Планирование  и выполнение мероприятий</a:t>
            </a:r>
          </a:p>
          <a:p>
            <a:pPr marL="342900" indent="-342900" algn="ctr">
              <a:buAutoNum type="arabicPeriod"/>
            </a:pPr>
            <a:r>
              <a:rPr lang="ru-RU" dirty="0" smtClean="0">
                <a:solidFill>
                  <a:schemeClr val="tx2"/>
                </a:solidFill>
              </a:rPr>
              <a:t>Контроль планирования и выполнения мероприятий, анализ</a:t>
            </a:r>
          </a:p>
          <a:p>
            <a:pPr marL="342900" indent="-342900" algn="ctr">
              <a:buAutoNum type="arabicPeriod"/>
            </a:pPr>
            <a:r>
              <a:rPr lang="ru-RU" dirty="0" smtClean="0">
                <a:solidFill>
                  <a:schemeClr val="tx2"/>
                </a:solidFill>
              </a:rPr>
              <a:t>Формирование корректирующих действий по совершенствованию СУОТ</a:t>
            </a:r>
          </a:p>
          <a:p>
            <a:pPr marL="342900" indent="-342900" algn="ctr">
              <a:buAutoNum type="arabicPeriod"/>
            </a:pPr>
            <a:r>
              <a:rPr lang="ru-RU" dirty="0" smtClean="0">
                <a:solidFill>
                  <a:schemeClr val="tx2"/>
                </a:solidFill>
              </a:rPr>
              <a:t>Управление документами</a:t>
            </a:r>
          </a:p>
          <a:p>
            <a:pPr marL="342900" indent="-342900" algn="ctr">
              <a:buAutoNum type="arabicPeriod"/>
            </a:pPr>
            <a:r>
              <a:rPr lang="ru-RU" dirty="0" smtClean="0">
                <a:solidFill>
                  <a:schemeClr val="tx2"/>
                </a:solidFill>
              </a:rPr>
              <a:t>Информирование  работников и взаимодействие с ними</a:t>
            </a:r>
          </a:p>
          <a:p>
            <a:pPr marL="342900" indent="-342900" algn="ctr">
              <a:buAutoNum type="arabicPeriod"/>
            </a:pPr>
            <a:r>
              <a:rPr lang="ru-RU" dirty="0" smtClean="0">
                <a:solidFill>
                  <a:schemeClr val="tx2"/>
                </a:solidFill>
              </a:rPr>
              <a:t>Распределение обязанностей для функционирования СУОТ</a:t>
            </a:r>
            <a:endParaRPr lang="ru-RU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92474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Скругленный прямоугольник 9"/>
          <p:cNvSpPr/>
          <p:nvPr/>
        </p:nvSpPr>
        <p:spPr>
          <a:xfrm>
            <a:off x="334194" y="1060838"/>
            <a:ext cx="8496944" cy="2591031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2400" b="1" dirty="0" smtClean="0">
              <a:solidFill>
                <a:schemeClr val="tx2"/>
              </a:solidFill>
            </a:endParaRPr>
          </a:p>
          <a:p>
            <a:pPr algn="ctr"/>
            <a:r>
              <a:rPr lang="ru-RU" sz="2400" b="1" dirty="0" smtClean="0">
                <a:solidFill>
                  <a:schemeClr val="tx2"/>
                </a:solidFill>
              </a:rPr>
              <a:t>В </a:t>
            </a:r>
            <a:r>
              <a:rPr lang="ru-RU" sz="2400" b="1" dirty="0">
                <a:solidFill>
                  <a:schemeClr val="tx2"/>
                </a:solidFill>
              </a:rPr>
              <a:t>положении о СУОТ </a:t>
            </a:r>
            <a:r>
              <a:rPr lang="ru-RU" sz="2400" b="1" dirty="0" smtClean="0">
                <a:solidFill>
                  <a:schemeClr val="tx2"/>
                </a:solidFill>
              </a:rPr>
              <a:t>указывается, что у вас утверждается план мероприятий</a:t>
            </a:r>
            <a:r>
              <a:rPr lang="ru-RU" sz="2400" b="1">
                <a:solidFill>
                  <a:schemeClr val="tx2"/>
                </a:solidFill>
              </a:rPr>
              <a:t>, </a:t>
            </a:r>
            <a:r>
              <a:rPr lang="ru-RU" sz="2400" b="1" smtClean="0">
                <a:solidFill>
                  <a:schemeClr val="tx2"/>
                </a:solidFill>
              </a:rPr>
              <a:t>определяется порядок </a:t>
            </a:r>
            <a:r>
              <a:rPr lang="ru-RU" sz="2400" b="1" dirty="0" smtClean="0">
                <a:solidFill>
                  <a:schemeClr val="tx2"/>
                </a:solidFill>
              </a:rPr>
              <a:t>его утверждения </a:t>
            </a:r>
            <a:r>
              <a:rPr lang="ru-RU" sz="2400" b="1" dirty="0">
                <a:solidFill>
                  <a:schemeClr val="tx2"/>
                </a:solidFill>
              </a:rPr>
              <a:t>и </a:t>
            </a:r>
            <a:r>
              <a:rPr lang="ru-RU" sz="2400" b="1" dirty="0" smtClean="0">
                <a:solidFill>
                  <a:schemeClr val="tx2"/>
                </a:solidFill>
              </a:rPr>
              <a:t>реализации</a:t>
            </a:r>
          </a:p>
          <a:p>
            <a:pPr algn="ctr"/>
            <a:endParaRPr lang="ru-RU" sz="2400" b="1" dirty="0" smtClean="0">
              <a:solidFill>
                <a:schemeClr val="tx2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57324" y="146122"/>
            <a:ext cx="7435156" cy="458669"/>
          </a:xfrm>
        </p:spPr>
        <p:txBody>
          <a:bodyPr>
            <a:normAutofit fontScale="90000"/>
          </a:bodyPr>
          <a:lstStyle/>
          <a:p>
            <a:r>
              <a:rPr lang="ru-RU" sz="18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/>
            </a:r>
            <a:br>
              <a:rPr lang="ru-RU" sz="18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ru-RU" sz="1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/>
            </a:r>
            <a:br>
              <a:rPr lang="ru-RU" sz="1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ru-RU" sz="18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/>
            </a:r>
            <a:br>
              <a:rPr lang="ru-RU" sz="18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ru-RU" sz="1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/>
            </a:r>
            <a:br>
              <a:rPr lang="ru-RU" sz="1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ru-RU" sz="18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/>
            </a:r>
            <a:br>
              <a:rPr lang="ru-RU" sz="18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ru-RU" sz="1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/>
            </a:r>
            <a:br>
              <a:rPr lang="ru-RU" sz="1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endParaRPr lang="ru-RU" sz="1800" b="1" dirty="0">
              <a:solidFill>
                <a:srgbClr val="0066CC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1439652" y="287665"/>
            <a:ext cx="6912768" cy="483885"/>
          </a:xfrm>
          <a:prstGeom prst="round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2000" b="1" dirty="0" smtClean="0">
              <a:solidFill>
                <a:schemeClr val="tx2"/>
              </a:solidFill>
            </a:endParaRPr>
          </a:p>
          <a:p>
            <a:pPr algn="ctr"/>
            <a:r>
              <a:rPr lang="ru-RU" sz="2000" b="1" dirty="0" smtClean="0">
                <a:solidFill>
                  <a:schemeClr val="tx2"/>
                </a:solidFill>
              </a:rPr>
              <a:t>Планирование мероприятий по охране труда</a:t>
            </a:r>
            <a:endParaRPr lang="ru-RU" sz="2000" b="1" dirty="0">
              <a:solidFill>
                <a:schemeClr val="tx2"/>
              </a:solidFill>
            </a:endParaRPr>
          </a:p>
          <a:p>
            <a:pPr algn="ctr"/>
            <a:endParaRPr lang="ru-RU" sz="20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Стрелка вниз 8"/>
          <p:cNvSpPr/>
          <p:nvPr/>
        </p:nvSpPr>
        <p:spPr>
          <a:xfrm flipH="1">
            <a:off x="4716016" y="771550"/>
            <a:ext cx="360040" cy="289289"/>
          </a:xfrm>
          <a:prstGeom prst="downArrow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1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4808" y="0"/>
            <a:ext cx="1351279" cy="917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254683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Скругленный прямоугольник 9"/>
          <p:cNvSpPr/>
          <p:nvPr/>
        </p:nvSpPr>
        <p:spPr>
          <a:xfrm>
            <a:off x="334194" y="1494772"/>
            <a:ext cx="8496944" cy="2591031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tx2"/>
                </a:solidFill>
              </a:rPr>
              <a:t>В </a:t>
            </a:r>
            <a:r>
              <a:rPr lang="ru-RU" sz="2400" b="1" dirty="0">
                <a:solidFill>
                  <a:schemeClr val="tx2"/>
                </a:solidFill>
              </a:rPr>
              <a:t>положении о СУОТ </a:t>
            </a:r>
            <a:r>
              <a:rPr lang="ru-RU" sz="2400" b="1" dirty="0" smtClean="0">
                <a:solidFill>
                  <a:schemeClr val="tx2"/>
                </a:solidFill>
              </a:rPr>
              <a:t>указываются:</a:t>
            </a:r>
          </a:p>
          <a:p>
            <a:pPr algn="ctr"/>
            <a:r>
              <a:rPr lang="ru-RU" sz="2400" b="1" dirty="0" smtClean="0">
                <a:solidFill>
                  <a:schemeClr val="tx2"/>
                </a:solidFill>
              </a:rPr>
              <a:t>Объекты контроля</a:t>
            </a:r>
          </a:p>
          <a:p>
            <a:pPr algn="ctr"/>
            <a:r>
              <a:rPr lang="ru-RU" sz="2400" b="1" dirty="0" smtClean="0">
                <a:solidFill>
                  <a:schemeClr val="tx2"/>
                </a:solidFill>
              </a:rPr>
              <a:t>Критерии оценки показателей в области охраны труда, Основные виды контроля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57324" y="146122"/>
            <a:ext cx="7435156" cy="458669"/>
          </a:xfrm>
        </p:spPr>
        <p:txBody>
          <a:bodyPr>
            <a:normAutofit fontScale="90000"/>
          </a:bodyPr>
          <a:lstStyle/>
          <a:p>
            <a:r>
              <a:rPr lang="ru-RU" sz="18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/>
            </a:r>
            <a:br>
              <a:rPr lang="ru-RU" sz="18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ru-RU" sz="1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/>
            </a:r>
            <a:br>
              <a:rPr lang="ru-RU" sz="1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ru-RU" sz="18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/>
            </a:r>
            <a:br>
              <a:rPr lang="ru-RU" sz="18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ru-RU" sz="1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/>
            </a:r>
            <a:br>
              <a:rPr lang="ru-RU" sz="1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ru-RU" sz="18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/>
            </a:r>
            <a:br>
              <a:rPr lang="ru-RU" sz="18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ru-RU" sz="1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/>
            </a:r>
            <a:br>
              <a:rPr lang="ru-RU" sz="1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endParaRPr lang="ru-RU" sz="1800" b="1" dirty="0">
              <a:solidFill>
                <a:srgbClr val="0066CC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1439652" y="287665"/>
            <a:ext cx="6912768" cy="917818"/>
          </a:xfrm>
          <a:prstGeom prst="round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2000" b="1" dirty="0" smtClean="0">
              <a:solidFill>
                <a:schemeClr val="tx2"/>
              </a:solidFill>
            </a:endParaRPr>
          </a:p>
          <a:p>
            <a:pPr algn="ctr"/>
            <a:r>
              <a:rPr lang="ru-RU" sz="2000" b="1" dirty="0">
                <a:solidFill>
                  <a:srgbClr val="104490"/>
                </a:solidFill>
              </a:rPr>
              <a:t>Контроль функционирования СУОТ и мониторинг реализации </a:t>
            </a:r>
            <a:r>
              <a:rPr lang="ru-RU" sz="2000" b="1" dirty="0" smtClean="0">
                <a:solidFill>
                  <a:srgbClr val="104490"/>
                </a:solidFill>
              </a:rPr>
              <a:t>процедур</a:t>
            </a:r>
          </a:p>
          <a:p>
            <a:pPr algn="ctr"/>
            <a:endParaRPr lang="ru-RU" sz="20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Стрелка вниз 8"/>
          <p:cNvSpPr/>
          <p:nvPr/>
        </p:nvSpPr>
        <p:spPr>
          <a:xfrm flipH="1">
            <a:off x="4716016" y="1205483"/>
            <a:ext cx="360040" cy="289289"/>
          </a:xfrm>
          <a:prstGeom prst="downArrow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1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4808" y="0"/>
            <a:ext cx="1351279" cy="917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3943858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Скругленный прямоугольник 9"/>
          <p:cNvSpPr/>
          <p:nvPr/>
        </p:nvSpPr>
        <p:spPr>
          <a:xfrm>
            <a:off x="334194" y="1494772"/>
            <a:ext cx="8496944" cy="3453242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tx2"/>
                </a:solidFill>
              </a:rPr>
              <a:t>Порядок формирования корректирующих действий</a:t>
            </a:r>
          </a:p>
          <a:p>
            <a:pPr algn="ctr"/>
            <a:r>
              <a:rPr lang="ru-RU" sz="2400" b="1" dirty="0" smtClean="0">
                <a:solidFill>
                  <a:schemeClr val="tx2"/>
                </a:solidFill>
              </a:rPr>
              <a:t>(основания для корректировки, сроки, ответственные лица, способ оформления результатов)</a:t>
            </a:r>
          </a:p>
          <a:p>
            <a:pPr algn="ctr"/>
            <a:r>
              <a:rPr lang="ru-RU" sz="1400" b="1" i="1" dirty="0">
                <a:solidFill>
                  <a:schemeClr val="tx2"/>
                </a:solidFill>
              </a:rPr>
              <a:t>на </a:t>
            </a:r>
            <a:r>
              <a:rPr lang="ru-RU" sz="1400" b="1" i="1" dirty="0" smtClean="0">
                <a:solidFill>
                  <a:schemeClr val="tx2"/>
                </a:solidFill>
              </a:rPr>
              <a:t>основе:</a:t>
            </a:r>
          </a:p>
          <a:p>
            <a:pPr algn="ctr"/>
            <a:r>
              <a:rPr lang="ru-RU" sz="1400" b="1" i="1" dirty="0" smtClean="0">
                <a:solidFill>
                  <a:schemeClr val="tx2"/>
                </a:solidFill>
              </a:rPr>
              <a:t>- </a:t>
            </a:r>
            <a:r>
              <a:rPr lang="ru-RU" sz="1400" b="1" i="1" dirty="0">
                <a:solidFill>
                  <a:schemeClr val="tx2"/>
                </a:solidFill>
              </a:rPr>
              <a:t>результатов выполнения мероприятий по охране труда, </a:t>
            </a:r>
            <a:endParaRPr lang="ru-RU" sz="1400" b="1" i="1" dirty="0" smtClean="0">
              <a:solidFill>
                <a:schemeClr val="tx2"/>
              </a:solidFill>
            </a:endParaRPr>
          </a:p>
          <a:p>
            <a:pPr algn="ctr"/>
            <a:r>
              <a:rPr lang="ru-RU" sz="1400" b="1" i="1" dirty="0" smtClean="0">
                <a:solidFill>
                  <a:schemeClr val="tx2"/>
                </a:solidFill>
              </a:rPr>
              <a:t>-выполнения </a:t>
            </a:r>
            <a:r>
              <a:rPr lang="ru-RU" sz="1400" b="1" i="1" dirty="0">
                <a:solidFill>
                  <a:schemeClr val="tx2"/>
                </a:solidFill>
              </a:rPr>
              <a:t>мероприятий, разработанных по результатам расследований аварий (инцидентов), микроповреждений (микротравм), несчастных случаев на производстве, профессиональных заболеваний, </a:t>
            </a:r>
            <a:endParaRPr lang="ru-RU" sz="1400" b="1" i="1" dirty="0" smtClean="0">
              <a:solidFill>
                <a:schemeClr val="tx2"/>
              </a:solidFill>
            </a:endParaRPr>
          </a:p>
          <a:p>
            <a:pPr algn="ctr"/>
            <a:r>
              <a:rPr lang="ru-RU" sz="1400" b="1" i="1" dirty="0" smtClean="0">
                <a:solidFill>
                  <a:schemeClr val="tx2"/>
                </a:solidFill>
              </a:rPr>
              <a:t>-выполнения </a:t>
            </a:r>
            <a:r>
              <a:rPr lang="ru-RU" sz="1400" b="1" i="1" dirty="0">
                <a:solidFill>
                  <a:schemeClr val="tx2"/>
                </a:solidFill>
              </a:rPr>
              <a:t>мероприятий по устранению предписаний контрольно-надзорных органов государственной власти</a:t>
            </a:r>
            <a:r>
              <a:rPr lang="ru-RU" sz="1400" b="1" i="1" dirty="0" smtClean="0">
                <a:solidFill>
                  <a:schemeClr val="tx2"/>
                </a:solidFill>
              </a:rPr>
              <a:t>,</a:t>
            </a:r>
          </a:p>
          <a:p>
            <a:pPr algn="ctr"/>
            <a:r>
              <a:rPr lang="ru-RU" sz="1400" b="1" i="1" dirty="0" smtClean="0">
                <a:solidFill>
                  <a:schemeClr val="tx2"/>
                </a:solidFill>
              </a:rPr>
              <a:t> -предложений</a:t>
            </a:r>
            <a:r>
              <a:rPr lang="ru-RU" sz="1400" b="1" i="1" dirty="0">
                <a:solidFill>
                  <a:schemeClr val="tx2"/>
                </a:solidFill>
              </a:rPr>
              <a:t>, поступивших от работников и (или) их уполномоченных представителей, а также иных заинтересованных сторон</a:t>
            </a:r>
          </a:p>
          <a:p>
            <a:pPr algn="ctr"/>
            <a:endParaRPr lang="ru-RU" sz="2400" b="1" dirty="0" smtClean="0">
              <a:solidFill>
                <a:schemeClr val="tx2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57324" y="146122"/>
            <a:ext cx="7435156" cy="458669"/>
          </a:xfrm>
        </p:spPr>
        <p:txBody>
          <a:bodyPr>
            <a:normAutofit fontScale="90000"/>
          </a:bodyPr>
          <a:lstStyle/>
          <a:p>
            <a:r>
              <a:rPr lang="ru-RU" sz="18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/>
            </a:r>
            <a:br>
              <a:rPr lang="ru-RU" sz="18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ru-RU" sz="1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/>
            </a:r>
            <a:br>
              <a:rPr lang="ru-RU" sz="1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ru-RU" sz="18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/>
            </a:r>
            <a:br>
              <a:rPr lang="ru-RU" sz="18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ru-RU" sz="1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/>
            </a:r>
            <a:br>
              <a:rPr lang="ru-RU" sz="1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ru-RU" sz="18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/>
            </a:r>
            <a:br>
              <a:rPr lang="ru-RU" sz="18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ru-RU" sz="1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/>
            </a:r>
            <a:br>
              <a:rPr lang="ru-RU" sz="1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endParaRPr lang="ru-RU" sz="1800" b="1" dirty="0">
              <a:solidFill>
                <a:srgbClr val="0066CC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1439652" y="287665"/>
            <a:ext cx="6912768" cy="917818"/>
          </a:xfrm>
          <a:prstGeom prst="round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2000" b="1" dirty="0" smtClean="0">
              <a:solidFill>
                <a:schemeClr val="tx2"/>
              </a:solidFill>
            </a:endParaRPr>
          </a:p>
          <a:p>
            <a:pPr algn="ctr"/>
            <a:r>
              <a:rPr lang="ru-RU" sz="2000" b="1" dirty="0">
                <a:solidFill>
                  <a:srgbClr val="104490"/>
                </a:solidFill>
              </a:rPr>
              <a:t>Планирование улучшений функционирования СУОТ</a:t>
            </a:r>
            <a:endParaRPr lang="ru-RU" sz="20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Стрелка вниз 8"/>
          <p:cNvSpPr/>
          <p:nvPr/>
        </p:nvSpPr>
        <p:spPr>
          <a:xfrm flipH="1">
            <a:off x="4716016" y="1205483"/>
            <a:ext cx="360040" cy="289289"/>
          </a:xfrm>
          <a:prstGeom prst="downArrow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1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4808" y="0"/>
            <a:ext cx="1351279" cy="917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973756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Скругленный прямоугольник 9"/>
          <p:cNvSpPr/>
          <p:nvPr/>
        </p:nvSpPr>
        <p:spPr>
          <a:xfrm>
            <a:off x="334194" y="1494772"/>
            <a:ext cx="8496944" cy="3453242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tx2"/>
                </a:solidFill>
              </a:rPr>
              <a:t>В </a:t>
            </a:r>
            <a:r>
              <a:rPr lang="ru-RU" sz="2400" b="1" dirty="0">
                <a:solidFill>
                  <a:schemeClr val="tx2"/>
                </a:solidFill>
              </a:rPr>
              <a:t>положении о СУОТ </a:t>
            </a:r>
            <a:r>
              <a:rPr lang="ru-RU" sz="2400" b="1" dirty="0" smtClean="0">
                <a:solidFill>
                  <a:schemeClr val="tx2"/>
                </a:solidFill>
              </a:rPr>
              <a:t>устанавливаются:</a:t>
            </a:r>
          </a:p>
          <a:p>
            <a:pPr algn="ctr"/>
            <a:r>
              <a:rPr lang="ru-RU" sz="2400" b="1" dirty="0" smtClean="0">
                <a:solidFill>
                  <a:schemeClr val="tx2"/>
                </a:solidFill>
              </a:rPr>
              <a:t>Порядок:</a:t>
            </a:r>
          </a:p>
          <a:p>
            <a:pPr algn="ctr"/>
            <a:r>
              <a:rPr lang="ru-RU" sz="2400" b="1" dirty="0">
                <a:solidFill>
                  <a:schemeClr val="tx2"/>
                </a:solidFill>
              </a:rPr>
              <a:t>-</a:t>
            </a:r>
            <a:r>
              <a:rPr lang="ru-RU" sz="2400" b="1" dirty="0" smtClean="0">
                <a:solidFill>
                  <a:schemeClr val="tx2"/>
                </a:solidFill>
              </a:rPr>
              <a:t> разработки</a:t>
            </a:r>
          </a:p>
          <a:p>
            <a:pPr algn="ctr"/>
            <a:r>
              <a:rPr lang="ru-RU" sz="2400" b="1" dirty="0" smtClean="0">
                <a:solidFill>
                  <a:schemeClr val="tx2"/>
                </a:solidFill>
              </a:rPr>
              <a:t>-согласования</a:t>
            </a:r>
          </a:p>
          <a:p>
            <a:pPr algn="ctr"/>
            <a:r>
              <a:rPr lang="ru-RU" sz="2400" b="1" dirty="0" smtClean="0">
                <a:solidFill>
                  <a:schemeClr val="tx2"/>
                </a:solidFill>
              </a:rPr>
              <a:t>- утверждения и пересмотра документов СУОТ</a:t>
            </a:r>
          </a:p>
          <a:p>
            <a:pPr algn="ctr"/>
            <a:r>
              <a:rPr lang="ru-RU" sz="2400" b="1" dirty="0" smtClean="0">
                <a:solidFill>
                  <a:schemeClr val="tx2"/>
                </a:solidFill>
              </a:rPr>
              <a:t>-сроки хранения</a:t>
            </a:r>
          </a:p>
          <a:p>
            <a:pPr algn="ctr"/>
            <a:r>
              <a:rPr lang="ru-RU" sz="2400" b="1" dirty="0" smtClean="0">
                <a:solidFill>
                  <a:schemeClr val="tx2"/>
                </a:solidFill>
              </a:rPr>
              <a:t>(Если такой порядок определен другим актом, то делается ссылка)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57324" y="146122"/>
            <a:ext cx="7435156" cy="458669"/>
          </a:xfrm>
        </p:spPr>
        <p:txBody>
          <a:bodyPr>
            <a:normAutofit fontScale="90000"/>
          </a:bodyPr>
          <a:lstStyle/>
          <a:p>
            <a:r>
              <a:rPr lang="ru-RU" sz="18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/>
            </a:r>
            <a:br>
              <a:rPr lang="ru-RU" sz="18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ru-RU" sz="1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/>
            </a:r>
            <a:br>
              <a:rPr lang="ru-RU" sz="1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ru-RU" sz="18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/>
            </a:r>
            <a:br>
              <a:rPr lang="ru-RU" sz="18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ru-RU" sz="1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/>
            </a:r>
            <a:br>
              <a:rPr lang="ru-RU" sz="1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ru-RU" sz="18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/>
            </a:r>
            <a:br>
              <a:rPr lang="ru-RU" sz="18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ru-RU" sz="1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/>
            </a:r>
            <a:br>
              <a:rPr lang="ru-RU" sz="1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endParaRPr lang="ru-RU" sz="1800" b="1" dirty="0">
              <a:solidFill>
                <a:srgbClr val="0066CC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1439652" y="287665"/>
            <a:ext cx="6912768" cy="917818"/>
          </a:xfrm>
          <a:prstGeom prst="round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2000" b="1" dirty="0" smtClean="0">
              <a:solidFill>
                <a:schemeClr val="tx2"/>
              </a:solidFill>
            </a:endParaRPr>
          </a:p>
          <a:p>
            <a:pPr algn="ctr"/>
            <a:r>
              <a:rPr lang="ru-RU" sz="2000" b="1" dirty="0" smtClean="0">
                <a:solidFill>
                  <a:srgbClr val="104490"/>
                </a:solidFill>
              </a:rPr>
              <a:t>Управление документами СУОТ</a:t>
            </a:r>
          </a:p>
          <a:p>
            <a:pPr algn="ctr"/>
            <a:endParaRPr lang="ru-RU" sz="20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Стрелка вниз 8"/>
          <p:cNvSpPr/>
          <p:nvPr/>
        </p:nvSpPr>
        <p:spPr>
          <a:xfrm flipH="1">
            <a:off x="4716016" y="1205483"/>
            <a:ext cx="360040" cy="289289"/>
          </a:xfrm>
          <a:prstGeom prst="downArrow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1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4808" y="0"/>
            <a:ext cx="1351279" cy="917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862777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Horizon</Template>
  <TotalTime>8947</TotalTime>
  <Words>754</Words>
  <Application>Microsoft Office PowerPoint</Application>
  <PresentationFormat>Экран (16:9)</PresentationFormat>
  <Paragraphs>116</Paragraphs>
  <Slides>14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21" baseType="lpstr">
      <vt:lpstr>Arial</vt:lpstr>
      <vt:lpstr>Calibri</vt:lpstr>
      <vt:lpstr>Century Gothic</vt:lpstr>
      <vt:lpstr>Tahoma</vt:lpstr>
      <vt:lpstr>Times New Roman</vt:lpstr>
      <vt:lpstr>Verdana</vt:lpstr>
      <vt:lpstr>Тема Office</vt:lpstr>
      <vt:lpstr>                МИНИСТЕРСТВО ТРУДА  И СОЦИАЛЬНОГО РАЗИТИЯ НОВОСИБИРСКОЙ ОБЛАСТИ </vt:lpstr>
      <vt:lpstr>      </vt:lpstr>
      <vt:lpstr>Что предусмотреть в положении о СУОТ:</vt:lpstr>
      <vt:lpstr>      </vt:lpstr>
      <vt:lpstr>      </vt:lpstr>
      <vt:lpstr>      </vt:lpstr>
      <vt:lpstr>      </vt:lpstr>
      <vt:lpstr>      </vt:lpstr>
      <vt:lpstr>      </vt:lpstr>
      <vt:lpstr>      </vt:lpstr>
      <vt:lpstr>      </vt:lpstr>
      <vt:lpstr>      </vt:lpstr>
      <vt:lpstr>      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Blue Work Silhouette</dc:title>
  <dc:creator>www.powerpointstyles.com</dc:creator>
  <cp:lastModifiedBy>Пользователь Windows</cp:lastModifiedBy>
  <cp:revision>618</cp:revision>
  <cp:lastPrinted>2022-12-19T09:53:37Z</cp:lastPrinted>
  <dcterms:created xsi:type="dcterms:W3CDTF">2009-03-23T15:23:24Z</dcterms:created>
  <dcterms:modified xsi:type="dcterms:W3CDTF">2023-03-09T09:28:38Z</dcterms:modified>
</cp:coreProperties>
</file>