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14" r:id="rId3"/>
    <p:sldId id="306" r:id="rId4"/>
    <p:sldId id="274" r:id="rId5"/>
    <p:sldId id="311" r:id="rId6"/>
    <p:sldId id="350" r:id="rId7"/>
    <p:sldId id="353" r:id="rId8"/>
    <p:sldId id="348" r:id="rId9"/>
    <p:sldId id="382" r:id="rId10"/>
    <p:sldId id="337" r:id="rId11"/>
    <p:sldId id="333" r:id="rId12"/>
    <p:sldId id="341" r:id="rId13"/>
    <p:sldId id="347" r:id="rId14"/>
    <p:sldId id="342" r:id="rId15"/>
    <p:sldId id="384" r:id="rId16"/>
    <p:sldId id="29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C000"/>
    <a:srgbClr val="253600"/>
    <a:srgbClr val="9CE200"/>
    <a:srgbClr val="FF9933"/>
    <a:srgbClr val="E6E6E6"/>
    <a:srgbClr val="577E00"/>
    <a:srgbClr val="70A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5262" autoAdjust="0"/>
  </p:normalViewPr>
  <p:slideViewPr>
    <p:cSldViewPr snapToGrid="0">
      <p:cViewPr varScale="1">
        <p:scale>
          <a:sx n="111" d="100"/>
          <a:sy n="111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027AD-29F1-456C-8A5D-A0B4E230A1C6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0D18A-3FE5-4B4B-AEA2-61F38869A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67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31928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4547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9078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0D18A-3FE5-4B4B-AEA2-61F38869AC2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236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017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3" name="Google Shape;163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5435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0911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4542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9432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490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743383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433602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175593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689078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177720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449326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885947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736500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038310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974725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67842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9DBB4-07E6-485E-A098-E606A72B6EFA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BD244-924A-44EB-8417-2CAB1CF65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68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/>
        </p:nvSpPr>
        <p:spPr>
          <a:xfrm>
            <a:off x="3240725" y="2976862"/>
            <a:ext cx="8424836" cy="14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chemeClr val="dk1"/>
                </a:solidFill>
                <a:latin typeface="Bebas Neue Bold" panose="020B0606020202050201" pitchFamily="34" charset="-52"/>
                <a:ea typeface="Calibri"/>
                <a:cs typeface="Arial" panose="020B0604020202020204" pitchFamily="34" charset="0"/>
                <a:sym typeface="Calibri"/>
              </a:rPr>
              <a:t>Управление профессиональными рисками на рабочих местах</a:t>
            </a:r>
          </a:p>
          <a:p>
            <a:pPr algn="ctr"/>
            <a:r>
              <a:rPr lang="ru-RU" sz="2800" b="1" dirty="0">
                <a:solidFill>
                  <a:schemeClr val="dk1"/>
                </a:solidFill>
                <a:latin typeface="Bebas Neue Bold" panose="020B0606020202050201" pitchFamily="34" charset="-52"/>
                <a:ea typeface="Calibri"/>
                <a:cs typeface="Arial" panose="020B0604020202020204" pitchFamily="34" charset="0"/>
                <a:sym typeface="Calibri"/>
              </a:rPr>
              <a:t> процедура идентификации опасностей и оценки профессиональных рисков </a:t>
            </a:r>
            <a:endParaRPr sz="2800" b="1" dirty="0">
              <a:solidFill>
                <a:srgbClr val="78C313"/>
              </a:solidFill>
              <a:latin typeface="Bebas Neue Bold" panose="020B0606020202050201" pitchFamily="34" charset="-52"/>
              <a:cs typeface="Arial" panose="020B060402020202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526439" y="1603430"/>
            <a:ext cx="2483527" cy="3902148"/>
            <a:chOff x="529948" y="948031"/>
            <a:chExt cx="2483527" cy="3902148"/>
          </a:xfrm>
        </p:grpSpPr>
        <p:sp>
          <p:nvSpPr>
            <p:cNvPr id="91" name="Google Shape;91;p13"/>
            <p:cNvSpPr/>
            <p:nvPr/>
          </p:nvSpPr>
          <p:spPr>
            <a:xfrm>
              <a:off x="529948" y="948031"/>
              <a:ext cx="2483527" cy="3902148"/>
            </a:xfrm>
            <a:prstGeom prst="rect">
              <a:avLst/>
            </a:prstGeom>
            <a:solidFill>
              <a:srgbClr val="83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latin typeface="Bebas Neue Bold" panose="020B0606020202050201" pitchFamily="34" charset="-52"/>
              </a:endParaRPr>
            </a:p>
          </p:txBody>
        </p:sp>
        <p:pic>
          <p:nvPicPr>
            <p:cNvPr id="92" name="Google Shape;92;p13"/>
            <p:cNvPicPr preferRelativeResize="0"/>
            <p:nvPr/>
          </p:nvPicPr>
          <p:blipFill rotWithShape="1">
            <a:blip r:embed="rId3">
              <a:alphaModFix/>
            </a:blip>
            <a:srcRect l="17152" r="20947" b="43550"/>
            <a:stretch/>
          </p:blipFill>
          <p:spPr>
            <a:xfrm>
              <a:off x="864020" y="2321463"/>
              <a:ext cx="1815385" cy="115528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" name="Рисунок 14" descr="C:\Users\1\AppData\Local\Microsoft\Windows\INetCacheContent.Word\AOTLogo нв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42" t="16780" r="2914" b="33754"/>
          <a:stretch/>
        </p:blipFill>
        <p:spPr bwMode="auto">
          <a:xfrm>
            <a:off x="9353128" y="579526"/>
            <a:ext cx="2523779" cy="7016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43287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57159" y="260701"/>
            <a:ext cx="11701249" cy="6511034"/>
            <a:chOff x="357159" y="260701"/>
            <a:chExt cx="11701249" cy="6511034"/>
          </a:xfrm>
        </p:grpSpPr>
        <p:cxnSp>
          <p:nvCxnSpPr>
            <p:cNvPr id="10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4" name="Google Shape;117;p15"/>
            <p:cNvPicPr preferRelativeResize="0"/>
            <p:nvPr/>
          </p:nvPicPr>
          <p:blipFill rotWithShape="1">
            <a:blip r:embed="rId3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Google Shape;206;p23"/>
          <p:cNvSpPr txBox="1"/>
          <p:nvPr/>
        </p:nvSpPr>
        <p:spPr>
          <a:xfrm>
            <a:off x="1213579" y="499058"/>
            <a:ext cx="925161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800" spc="300" dirty="0"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Матрица оценки рисков</a:t>
            </a:r>
            <a:endParaRPr sz="2800" spc="300" dirty="0">
              <a:latin typeface="Bebas Neue Bold" panose="020B0606020202050201" pitchFamily="34" charset="-52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207;p23">
            <a:extLst>
              <a:ext uri="{FF2B5EF4-FFF2-40B4-BE49-F238E27FC236}">
                <a16:creationId xmlns:a16="http://schemas.microsoft.com/office/drawing/2014/main" xmlns="" id="{9943865A-87DD-492A-B3E7-304F18F8A74C}"/>
              </a:ext>
            </a:extLst>
          </p:cNvPr>
          <p:cNvSpPr txBox="1"/>
          <p:nvPr/>
        </p:nvSpPr>
        <p:spPr>
          <a:xfrm>
            <a:off x="1421558" y="1089955"/>
            <a:ext cx="969091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400" dirty="0">
                <a:solidFill>
                  <a:schemeClr val="dk1"/>
                </a:solidFill>
                <a:latin typeface="Bebas Neue Bold" panose="020B0606020202050201" pitchFamily="34" charset="-52"/>
                <a:ea typeface="Rasa Medium"/>
                <a:cs typeface="Calibri"/>
                <a:sym typeface="Calibri"/>
              </a:rPr>
              <a:t>Уровень риска =  вероятность наступления события * ТЯЖЕСТЬ ПОСЛЕДСТВИЙ</a:t>
            </a:r>
            <a:endParaRPr sz="2400" dirty="0">
              <a:solidFill>
                <a:srgbClr val="0C0C0C"/>
              </a:solidFill>
              <a:latin typeface="Bebas Neue Bold" panose="020B0606020202050201" pitchFamily="34" charset="-52"/>
              <a:ea typeface="Rasa Medium"/>
              <a:cs typeface="Rasa Medium"/>
              <a:sym typeface="Rasa Medium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5B118A7-3348-40D2-90ED-4B79D9F90A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0111" y="3048440"/>
            <a:ext cx="3895725" cy="25146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6529B36-787F-4A67-AA61-1157E0468C49}"/>
              </a:ext>
            </a:extLst>
          </p:cNvPr>
          <p:cNvSpPr txBox="1"/>
          <p:nvPr/>
        </p:nvSpPr>
        <p:spPr>
          <a:xfrm rot="16200000">
            <a:off x="-732566" y="3844224"/>
            <a:ext cx="3505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Увеличение тяжести последствий</a:t>
            </a: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DE90C0E1-BFA1-4B11-8CEF-23A065404BEB}"/>
              </a:ext>
            </a:extLst>
          </p:cNvPr>
          <p:cNvCxnSpPr>
            <a:cxnSpLocks/>
          </p:cNvCxnSpPr>
          <p:nvPr/>
        </p:nvCxnSpPr>
        <p:spPr>
          <a:xfrm flipH="1" flipV="1">
            <a:off x="1223811" y="3008297"/>
            <a:ext cx="15181" cy="26486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139075A-C21B-4BC6-88FE-476BAFD17950}"/>
              </a:ext>
            </a:extLst>
          </p:cNvPr>
          <p:cNvSpPr txBox="1"/>
          <p:nvPr/>
        </p:nvSpPr>
        <p:spPr>
          <a:xfrm>
            <a:off x="1984889" y="5861789"/>
            <a:ext cx="3146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Увеличение вероятности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xmlns="" id="{F25065D9-42FB-4E40-ACF0-22C71AC0A1B4}"/>
              </a:ext>
            </a:extLst>
          </p:cNvPr>
          <p:cNvCxnSpPr/>
          <p:nvPr/>
        </p:nvCxnSpPr>
        <p:spPr>
          <a:xfrm>
            <a:off x="1330111" y="5858621"/>
            <a:ext cx="38957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577FF88A-07E9-46C3-8568-CC3FC80DB93A}"/>
              </a:ext>
            </a:extLst>
          </p:cNvPr>
          <p:cNvSpPr/>
          <p:nvPr/>
        </p:nvSpPr>
        <p:spPr>
          <a:xfrm>
            <a:off x="6540335" y="1679396"/>
            <a:ext cx="457213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dirty="0">
                <a:solidFill>
                  <a:srgbClr val="FF000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20-25 неприемлемый риск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Остановить работу!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Немедленно снизить риски до приемлемого уровня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6D787EF1-E1BF-452F-9E3F-1D00015CA799}"/>
              </a:ext>
            </a:extLst>
          </p:cNvPr>
          <p:cNvSpPr/>
          <p:nvPr/>
        </p:nvSpPr>
        <p:spPr>
          <a:xfrm>
            <a:off x="6492508" y="2585100"/>
            <a:ext cx="50769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dirty="0">
                <a:solidFill>
                  <a:srgbClr val="FFC00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15-16 неприемлемый риск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Принять срочные меры для снижения риска (1 неделя)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Если потребуется – приостановить работы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Поддерживать существующие меры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CEF8C01-3F1C-4652-9ADB-E64F79F78B96}"/>
              </a:ext>
            </a:extLst>
          </p:cNvPr>
          <p:cNvSpPr/>
          <p:nvPr/>
        </p:nvSpPr>
        <p:spPr>
          <a:xfrm>
            <a:off x="6492506" y="3691721"/>
            <a:ext cx="510189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8-12 допустимый риск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Снизить риск до приемлемого уровня с внедрением мер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 контроля и в установленные сроки (не более 1 месяца)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D194C1F-7535-456E-AD29-748F7F0B4933}"/>
              </a:ext>
            </a:extLst>
          </p:cNvPr>
          <p:cNvSpPr/>
          <p:nvPr/>
        </p:nvSpPr>
        <p:spPr>
          <a:xfrm>
            <a:off x="6533560" y="4621724"/>
            <a:ext cx="534232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dirty="0">
                <a:solidFill>
                  <a:srgbClr val="9CE20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3-6 приемлемый риск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Контроль и внедрение мер при пересмотре оценки риска и при изменениях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2E5BA28E-C734-4DFE-A423-C9E180D15BFB}"/>
              </a:ext>
            </a:extLst>
          </p:cNvPr>
          <p:cNvSpPr/>
          <p:nvPr/>
        </p:nvSpPr>
        <p:spPr>
          <a:xfrm>
            <a:off x="6527872" y="5526747"/>
            <a:ext cx="45970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dirty="0">
                <a:solidFill>
                  <a:srgbClr val="00B05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1-2 приемлемый риск</a:t>
            </a:r>
          </a:p>
          <a:p>
            <a:pPr>
              <a:buClr>
                <a:srgbClr val="78C313"/>
              </a:buClr>
              <a:defRPr/>
            </a:pPr>
            <a:r>
              <a:rPr lang="ru-RU" sz="1600" b="1" dirty="0">
                <a:latin typeface="Bebas Neue Bold" panose="020B0606020202050201" pitchFamily="34" charset="-52"/>
              </a:rPr>
              <a:t>Действия не нужны. Необходимо поддерживать, мониторить и пересматривать действующие меры контроля</a:t>
            </a:r>
          </a:p>
        </p:txBody>
      </p:sp>
      <p:pic>
        <p:nvPicPr>
          <p:cNvPr id="3" name="Рисунок 2" descr="Самолет">
            <a:extLst>
              <a:ext uri="{FF2B5EF4-FFF2-40B4-BE49-F238E27FC236}">
                <a16:creationId xmlns:a16="http://schemas.microsoft.com/office/drawing/2014/main" xmlns="" id="{A4DFA8F2-B11F-89F4-70C9-1E1004F3143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310706" y="3121801"/>
            <a:ext cx="372991" cy="368680"/>
          </a:xfrm>
          <a:prstGeom prst="rect">
            <a:avLst/>
          </a:prstGeom>
        </p:spPr>
      </p:pic>
      <p:pic>
        <p:nvPicPr>
          <p:cNvPr id="27" name="Рисунок 26" descr="Поезд">
            <a:extLst>
              <a:ext uri="{FF2B5EF4-FFF2-40B4-BE49-F238E27FC236}">
                <a16:creationId xmlns:a16="http://schemas.microsoft.com/office/drawing/2014/main" xmlns="" id="{949C6AE0-C364-894E-030A-C2A2971FCFB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2771030" y="3602794"/>
            <a:ext cx="425778" cy="443720"/>
          </a:xfrm>
          <a:prstGeom prst="rect">
            <a:avLst/>
          </a:prstGeom>
        </p:spPr>
      </p:pic>
      <p:pic>
        <p:nvPicPr>
          <p:cNvPr id="30" name="Рисунок 29" descr="Машина">
            <a:extLst>
              <a:ext uri="{FF2B5EF4-FFF2-40B4-BE49-F238E27FC236}">
                <a16:creationId xmlns:a16="http://schemas.microsoft.com/office/drawing/2014/main" xmlns="" id="{E2BDBDD0-905C-8351-61C0-A1C1C7A381A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3663736" y="3651142"/>
            <a:ext cx="425778" cy="57944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B0B7F1DC-5527-2F12-81D3-B969F84B1D0B}"/>
              </a:ext>
            </a:extLst>
          </p:cNvPr>
          <p:cNvSpPr txBox="1"/>
          <p:nvPr/>
        </p:nvSpPr>
        <p:spPr>
          <a:xfrm>
            <a:off x="1305220" y="2793061"/>
            <a:ext cx="80708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1000" dirty="0">
                <a:solidFill>
                  <a:srgbClr val="25360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253600"/>
                </a:solidFill>
                <a:latin typeface="Bebas Neue Bold" panose="020B0606020202050201" pitchFamily="34" charset="-52"/>
                <a:ea typeface="Times New Roman" panose="02020603050405020304" pitchFamily="18" charset="0"/>
              </a:rPr>
              <a:t>катастрофич</a:t>
            </a:r>
            <a:endParaRPr lang="ru-RU" sz="1000" dirty="0">
              <a:solidFill>
                <a:srgbClr val="253600"/>
              </a:solidFill>
              <a:latin typeface="Bebas Neue Bold" panose="020B0606020202050201" pitchFamily="34" charset="-52"/>
              <a:ea typeface="Times New Roman" panose="02020603050405020304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FC66D76D-E3F8-07AE-6634-4A8E66402A43}"/>
              </a:ext>
            </a:extLst>
          </p:cNvPr>
          <p:cNvSpPr/>
          <p:nvPr/>
        </p:nvSpPr>
        <p:spPr>
          <a:xfrm>
            <a:off x="4488942" y="5563040"/>
            <a:ext cx="9421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1000" b="1" dirty="0">
                <a:solidFill>
                  <a:srgbClr val="253600"/>
                </a:solidFill>
                <a:latin typeface="Bebas Neue Bold" panose="020B0606020202050201" pitchFamily="34" charset="-52"/>
              </a:rPr>
              <a:t>1 из 100 </a:t>
            </a:r>
            <a:r>
              <a:rPr lang="ru-RU" sz="1000" b="1" dirty="0" err="1">
                <a:solidFill>
                  <a:srgbClr val="253600"/>
                </a:solidFill>
                <a:latin typeface="Bebas Neue Bold" panose="020B0606020202050201" pitchFamily="34" charset="-52"/>
              </a:rPr>
              <a:t>случ</a:t>
            </a:r>
            <a:endParaRPr lang="ru-RU" sz="1000" b="1" dirty="0">
              <a:solidFill>
                <a:srgbClr val="2536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4B05D075-856E-8D94-FB24-EA09625190E0}"/>
              </a:ext>
            </a:extLst>
          </p:cNvPr>
          <p:cNvSpPr/>
          <p:nvPr/>
        </p:nvSpPr>
        <p:spPr>
          <a:xfrm>
            <a:off x="1340000" y="5558564"/>
            <a:ext cx="113344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1000" b="1" dirty="0">
                <a:solidFill>
                  <a:srgbClr val="253600"/>
                </a:solidFill>
                <a:latin typeface="Bebas Neue Bold" panose="020B0606020202050201" pitchFamily="34" charset="-52"/>
              </a:rPr>
              <a:t>1 из млн </a:t>
            </a:r>
            <a:r>
              <a:rPr lang="ru-RU" sz="1000" b="1" dirty="0" err="1">
                <a:solidFill>
                  <a:srgbClr val="253600"/>
                </a:solidFill>
                <a:latin typeface="Bebas Neue Bold" panose="020B0606020202050201" pitchFamily="34" charset="-52"/>
              </a:rPr>
              <a:t>случ</a:t>
            </a:r>
            <a:endParaRPr lang="ru-RU" sz="1000" b="1" dirty="0">
              <a:solidFill>
                <a:srgbClr val="253600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306495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C000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92;p13"/>
          <p:cNvPicPr preferRelativeResize="0"/>
          <p:nvPr/>
        </p:nvPicPr>
        <p:blipFill rotWithShape="1">
          <a:blip r:embed="rId3">
            <a:alphaModFix/>
          </a:blip>
          <a:srcRect l="17152" r="20947" b="43550"/>
          <a:stretch/>
        </p:blipFill>
        <p:spPr>
          <a:xfrm>
            <a:off x="5191468" y="1586198"/>
            <a:ext cx="1782645" cy="11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48;p18"/>
          <p:cNvSpPr txBox="1"/>
          <p:nvPr/>
        </p:nvSpPr>
        <p:spPr>
          <a:xfrm>
            <a:off x="1592550" y="3429000"/>
            <a:ext cx="986628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3600" spc="300" dirty="0">
                <a:solidFill>
                  <a:schemeClr val="lt1"/>
                </a:solidFill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Меры управления профессиональными рисками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1507" y="255180"/>
            <a:ext cx="11493795" cy="636890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6709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58225" y="567160"/>
            <a:ext cx="7243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b="1" dirty="0">
                <a:latin typeface="Bebas Neue Bold" panose="020B0606020202050201" pitchFamily="34" charset="-52"/>
              </a:rPr>
              <a:t>Иерархия мер контроля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98348" y="219906"/>
            <a:ext cx="11701249" cy="6511034"/>
            <a:chOff x="357159" y="260701"/>
            <a:chExt cx="11701249" cy="6511034"/>
          </a:xfrm>
        </p:grpSpPr>
        <p:cxnSp>
          <p:nvCxnSpPr>
            <p:cNvPr id="11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7" name="Google Shape;117;p15"/>
            <p:cNvPicPr preferRelativeResize="0"/>
            <p:nvPr/>
          </p:nvPicPr>
          <p:blipFill rotWithShape="1">
            <a:blip r:embed="rId2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8A23A63B-9A36-8CA4-C90A-7A1E8C321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225" y="1389555"/>
            <a:ext cx="6574455" cy="418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776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449464" y="482004"/>
            <a:ext cx="99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Bebas Neue Bold" panose="020B0606020202050201" pitchFamily="34" charset="-52"/>
              </a:rPr>
              <a:t>4 шага по мер по управлению профессиональными рисками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85439" y="284362"/>
            <a:ext cx="11701249" cy="6511034"/>
            <a:chOff x="357159" y="260701"/>
            <a:chExt cx="11701249" cy="6511034"/>
          </a:xfrm>
        </p:grpSpPr>
        <p:cxnSp>
          <p:nvCxnSpPr>
            <p:cNvPr id="11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7" name="Google Shape;117;p15"/>
            <p:cNvPicPr preferRelativeResize="0"/>
            <p:nvPr/>
          </p:nvPicPr>
          <p:blipFill rotWithShape="1">
            <a:blip r:embed="rId2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xmlns="" id="{593C9B14-3D6D-5F75-F3AF-A59D812EFDB4}"/>
              </a:ext>
            </a:extLst>
          </p:cNvPr>
          <p:cNvGrpSpPr/>
          <p:nvPr/>
        </p:nvGrpSpPr>
        <p:grpSpPr>
          <a:xfrm>
            <a:off x="786154" y="1522154"/>
            <a:ext cx="1250427" cy="986489"/>
            <a:chOff x="1656945" y="1481917"/>
            <a:chExt cx="1118600" cy="98648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09CD5C07-71A7-0879-0677-18DAC7255FF5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01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xmlns="" id="{F2ECD9F2-4E41-5E37-E03F-BFFEA68F9F6D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1A14560D-4385-7582-713A-1581B53FCB80}"/>
              </a:ext>
            </a:extLst>
          </p:cNvPr>
          <p:cNvGrpSpPr/>
          <p:nvPr/>
        </p:nvGrpSpPr>
        <p:grpSpPr>
          <a:xfrm>
            <a:off x="786153" y="2830538"/>
            <a:ext cx="1250427" cy="986489"/>
            <a:chOff x="1656945" y="1481917"/>
            <a:chExt cx="1118600" cy="98648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7B202831-C409-0F31-1D5F-1B42F20C7AC9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02</a:t>
              </a: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xmlns="" id="{88A2FE94-4401-ECA7-AC37-0C5AEE2ED9C5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xmlns="" id="{04B63D46-770E-1177-C842-1ED3159AD7A8}"/>
              </a:ext>
            </a:extLst>
          </p:cNvPr>
          <p:cNvGrpSpPr/>
          <p:nvPr/>
        </p:nvGrpSpPr>
        <p:grpSpPr>
          <a:xfrm>
            <a:off x="824251" y="4235332"/>
            <a:ext cx="1250427" cy="986489"/>
            <a:chOff x="1656945" y="1481917"/>
            <a:chExt cx="1118600" cy="986489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64ECD4A9-5431-FAC9-4337-2D56B60887D1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03</a:t>
              </a:r>
            </a:p>
          </p:txBody>
        </p:sp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xmlns="" id="{A85078F3-00F5-FE5B-759A-20E126C5BE86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C055971B-E1E4-827D-2AEC-6EB3C9E870FA}"/>
              </a:ext>
            </a:extLst>
          </p:cNvPr>
          <p:cNvGrpSpPr/>
          <p:nvPr/>
        </p:nvGrpSpPr>
        <p:grpSpPr>
          <a:xfrm>
            <a:off x="786152" y="5543716"/>
            <a:ext cx="1250427" cy="986489"/>
            <a:chOff x="1656945" y="1481917"/>
            <a:chExt cx="1118600" cy="98648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25674A86-2D6A-1741-3845-BD89E477348F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04</a:t>
              </a:r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xmlns="" id="{D0A0D59C-D774-4515-9F54-C069FB219AEB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7FE52229-62A5-6C33-252B-553669B11C49}"/>
              </a:ext>
            </a:extLst>
          </p:cNvPr>
          <p:cNvSpPr/>
          <p:nvPr/>
        </p:nvSpPr>
        <p:spPr>
          <a:xfrm>
            <a:off x="2251335" y="1821080"/>
            <a:ext cx="8648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Оформить  перечень (реестр) опасностей, оценить уровень каждого риска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2CDA7993-4CBF-3BD8-8156-555B2F45718A}"/>
              </a:ext>
            </a:extLst>
          </p:cNvPr>
          <p:cNvSpPr/>
          <p:nvPr/>
        </p:nvSpPr>
        <p:spPr>
          <a:xfrm>
            <a:off x="2290723" y="3059668"/>
            <a:ext cx="91151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Рассмотреть меры управления профессиональными рисками с учетом иерархии мер контроля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1FB6811A-AEDA-610A-CE13-7C30E2ED87A2}"/>
              </a:ext>
            </a:extLst>
          </p:cNvPr>
          <p:cNvSpPr/>
          <p:nvPr/>
        </p:nvSpPr>
        <p:spPr>
          <a:xfrm>
            <a:off x="2252625" y="4415752"/>
            <a:ext cx="91151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Разработать план мероприятий по управлению профессиональными рисками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xmlns="" id="{DAC0D8CE-44CB-45AB-B9AE-8EB88F8EDEB6}"/>
              </a:ext>
            </a:extLst>
          </p:cNvPr>
          <p:cNvSpPr/>
          <p:nvPr/>
        </p:nvSpPr>
        <p:spPr>
          <a:xfrm>
            <a:off x="2272397" y="5794612"/>
            <a:ext cx="87026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Провести Повторную оценку уровня профессиональных рисков после реализации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37612718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12640" y="583585"/>
            <a:ext cx="8239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b="1" dirty="0">
                <a:latin typeface="Bebas Neue Bold" panose="020B0606020202050201" pitchFamily="34" charset="-52"/>
              </a:rPr>
              <a:t>План мероприятий по управлению </a:t>
            </a:r>
            <a:r>
              <a:rPr lang="ru-RU" sz="2800" b="1" dirty="0" err="1">
                <a:latin typeface="Bebas Neue Bold" panose="020B0606020202050201" pitchFamily="34" charset="-52"/>
              </a:rPr>
              <a:t>профрисками</a:t>
            </a:r>
            <a:r>
              <a:rPr lang="ru-RU" sz="2800" b="1" dirty="0">
                <a:latin typeface="Bebas Neue Bold" panose="020B0606020202050201" pitchFamily="34" charset="-52"/>
              </a:rPr>
              <a:t>–ПРИМЕР!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57159" y="260701"/>
            <a:ext cx="11701249" cy="6511034"/>
            <a:chOff x="357159" y="260701"/>
            <a:chExt cx="11701249" cy="6511034"/>
          </a:xfrm>
        </p:grpSpPr>
        <p:cxnSp>
          <p:nvCxnSpPr>
            <p:cNvPr id="11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7" name="Google Shape;117;p15"/>
            <p:cNvPicPr preferRelativeResize="0"/>
            <p:nvPr/>
          </p:nvPicPr>
          <p:blipFill rotWithShape="1">
            <a:blip r:embed="rId2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D9D65159-FEFB-9203-601C-85BEAA750E55}"/>
              </a:ext>
            </a:extLst>
          </p:cNvPr>
          <p:cNvSpPr/>
          <p:nvPr/>
        </p:nvSpPr>
        <p:spPr>
          <a:xfrm>
            <a:off x="1054892" y="1503138"/>
            <a:ext cx="99201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78C313"/>
              </a:buClr>
              <a:defRPr/>
            </a:pPr>
            <a:r>
              <a:rPr lang="ru-RU" dirty="0">
                <a:latin typeface="Bebas Neue Bold" panose="020B0606020202050201" pitchFamily="34" charset="-52"/>
                <a:ea typeface="Times New Roman" panose="02020603050405020304" pitchFamily="18" charset="0"/>
              </a:rPr>
              <a:t>Приложение № 16   приказа № 926 от 28.12. 2021 г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F778B84-93BA-0DA0-3826-AB809CDD0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17906"/>
              </p:ext>
            </p:extLst>
          </p:nvPr>
        </p:nvGraphicFramePr>
        <p:xfrm>
          <a:off x="488764" y="2244089"/>
          <a:ext cx="10418048" cy="4370115"/>
        </p:xfrm>
        <a:graphic>
          <a:graphicData uri="http://schemas.openxmlformats.org/drawingml/2006/table">
            <a:tbl>
              <a:tblPr/>
              <a:tblGrid>
                <a:gridCol w="860786">
                  <a:extLst>
                    <a:ext uri="{9D8B030D-6E8A-4147-A177-3AD203B41FA5}">
                      <a16:colId xmlns:a16="http://schemas.microsoft.com/office/drawing/2014/main" xmlns="" val="3455579133"/>
                    </a:ext>
                  </a:extLst>
                </a:gridCol>
                <a:gridCol w="860786">
                  <a:extLst>
                    <a:ext uri="{9D8B030D-6E8A-4147-A177-3AD203B41FA5}">
                      <a16:colId xmlns:a16="http://schemas.microsoft.com/office/drawing/2014/main" xmlns="" val="3331752026"/>
                    </a:ext>
                  </a:extLst>
                </a:gridCol>
                <a:gridCol w="860786">
                  <a:extLst>
                    <a:ext uri="{9D8B030D-6E8A-4147-A177-3AD203B41FA5}">
                      <a16:colId xmlns:a16="http://schemas.microsoft.com/office/drawing/2014/main" xmlns="" val="2361980765"/>
                    </a:ext>
                  </a:extLst>
                </a:gridCol>
                <a:gridCol w="860786">
                  <a:extLst>
                    <a:ext uri="{9D8B030D-6E8A-4147-A177-3AD203B41FA5}">
                      <a16:colId xmlns:a16="http://schemas.microsoft.com/office/drawing/2014/main" xmlns="" val="1151136895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2074746410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2807634006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1572208210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2554097954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1147761128"/>
                    </a:ext>
                  </a:extLst>
                </a:gridCol>
                <a:gridCol w="98560">
                  <a:extLst>
                    <a:ext uri="{9D8B030D-6E8A-4147-A177-3AD203B41FA5}">
                      <a16:colId xmlns:a16="http://schemas.microsoft.com/office/drawing/2014/main" xmlns="" val="1897958074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1443555314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3749844989"/>
                    </a:ext>
                  </a:extLst>
                </a:gridCol>
                <a:gridCol w="859543">
                  <a:extLst>
                    <a:ext uri="{9D8B030D-6E8A-4147-A177-3AD203B41FA5}">
                      <a16:colId xmlns:a16="http://schemas.microsoft.com/office/drawing/2014/main" xmlns="" val="2210119494"/>
                    </a:ext>
                  </a:extLst>
                </a:gridCol>
              </a:tblGrid>
              <a:tr h="183437">
                <a:tc gridSpan="5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управления рисками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2507973"/>
                  </a:ext>
                </a:extLst>
              </a:tr>
              <a:tr h="183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подразделения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40151426"/>
                  </a:ext>
                </a:extLst>
              </a:tr>
              <a:tr h="56920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п/п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опасности по перечню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опасности по перечню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Значимость (категория) риска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мероприятий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финансирования мероприятий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выполнения мероприятий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Должность, ФИО, подпись ответственного лица за выполнение мероприятий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 выполнении мероприятий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Должность, ФИО, подпись специалиста ООТ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7239531"/>
                  </a:ext>
                </a:extLst>
              </a:tr>
              <a:tr h="19288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8957031"/>
                  </a:ext>
                </a:extLst>
              </a:tr>
              <a:tr h="1834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6820475"/>
                  </a:ext>
                </a:extLst>
              </a:tr>
              <a:tr h="183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5110811"/>
                  </a:ext>
                </a:extLst>
              </a:tr>
              <a:tr h="183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9852124"/>
                  </a:ext>
                </a:extLst>
              </a:tr>
              <a:tr h="183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1682914"/>
                  </a:ext>
                </a:extLst>
              </a:tr>
              <a:tr h="183437">
                <a:tc gridSpan="6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подразделения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8312935"/>
                  </a:ext>
                </a:extLst>
              </a:tr>
              <a:tr h="5692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подпись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3643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1828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449464" y="496070"/>
            <a:ext cx="99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Bebas Neue Bold" panose="020B0606020202050201" pitchFamily="34" charset="-52"/>
              </a:rPr>
              <a:t>Документы по управлению профессиональными рисками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85439" y="284362"/>
            <a:ext cx="11701249" cy="6511034"/>
            <a:chOff x="357159" y="260701"/>
            <a:chExt cx="11701249" cy="6511034"/>
          </a:xfrm>
        </p:grpSpPr>
        <p:cxnSp>
          <p:nvCxnSpPr>
            <p:cNvPr id="11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7" name="Google Shape;117;p15"/>
            <p:cNvPicPr preferRelativeResize="0"/>
            <p:nvPr/>
          </p:nvPicPr>
          <p:blipFill rotWithShape="1">
            <a:blip r:embed="rId2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xmlns="" id="{593C9B14-3D6D-5F75-F3AF-A59D812EFDB4}"/>
              </a:ext>
            </a:extLst>
          </p:cNvPr>
          <p:cNvGrpSpPr/>
          <p:nvPr/>
        </p:nvGrpSpPr>
        <p:grpSpPr>
          <a:xfrm>
            <a:off x="786154" y="1522154"/>
            <a:ext cx="1250427" cy="986489"/>
            <a:chOff x="1656945" y="1481917"/>
            <a:chExt cx="1118600" cy="98648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09CD5C07-71A7-0879-0677-18DAC7255FF5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01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xmlns="" id="{F2ECD9F2-4E41-5E37-E03F-BFFEA68F9F6D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1A14560D-4385-7582-713A-1581B53FCB80}"/>
              </a:ext>
            </a:extLst>
          </p:cNvPr>
          <p:cNvGrpSpPr/>
          <p:nvPr/>
        </p:nvGrpSpPr>
        <p:grpSpPr>
          <a:xfrm>
            <a:off x="786153" y="2830538"/>
            <a:ext cx="1250427" cy="986489"/>
            <a:chOff x="1656945" y="1481917"/>
            <a:chExt cx="1118600" cy="98648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7B202831-C409-0F31-1D5F-1B42F20C7AC9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02</a:t>
              </a: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xmlns="" id="{88A2FE94-4401-ECA7-AC37-0C5AEE2ED9C5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xmlns="" id="{04B63D46-770E-1177-C842-1ED3159AD7A8}"/>
              </a:ext>
            </a:extLst>
          </p:cNvPr>
          <p:cNvGrpSpPr/>
          <p:nvPr/>
        </p:nvGrpSpPr>
        <p:grpSpPr>
          <a:xfrm>
            <a:off x="824251" y="4235332"/>
            <a:ext cx="1250427" cy="986489"/>
            <a:chOff x="1656945" y="1481917"/>
            <a:chExt cx="1118600" cy="986489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64ECD4A9-5431-FAC9-4337-2D56B60887D1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03</a:t>
              </a:r>
            </a:p>
          </p:txBody>
        </p:sp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xmlns="" id="{A85078F3-00F5-FE5B-759A-20E126C5BE86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C055971B-E1E4-827D-2AEC-6EB3C9E870FA}"/>
              </a:ext>
            </a:extLst>
          </p:cNvPr>
          <p:cNvGrpSpPr/>
          <p:nvPr/>
        </p:nvGrpSpPr>
        <p:grpSpPr>
          <a:xfrm>
            <a:off x="786152" y="5543716"/>
            <a:ext cx="1250427" cy="986489"/>
            <a:chOff x="1656945" y="1481917"/>
            <a:chExt cx="1118600" cy="98648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25674A86-2D6A-1741-3845-BD89E477348F}"/>
                </a:ext>
              </a:extLst>
            </p:cNvPr>
            <p:cNvSpPr txBox="1"/>
            <p:nvPr/>
          </p:nvSpPr>
          <p:spPr>
            <a:xfrm>
              <a:off x="1656945" y="1559664"/>
              <a:ext cx="1118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3C000"/>
                  </a:solidFill>
                </a:rPr>
                <a:t>04</a:t>
              </a:r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xmlns="" id="{D0A0D59C-D774-4515-9F54-C069FB219AEB}"/>
                </a:ext>
              </a:extLst>
            </p:cNvPr>
            <p:cNvSpPr/>
            <p:nvPr/>
          </p:nvSpPr>
          <p:spPr>
            <a:xfrm>
              <a:off x="1656945" y="1481917"/>
              <a:ext cx="1118600" cy="986489"/>
            </a:xfrm>
            <a:prstGeom prst="rect">
              <a:avLst/>
            </a:prstGeom>
            <a:noFill/>
            <a:ln w="63500">
              <a:solidFill>
                <a:srgbClr val="83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7FE52229-62A5-6C33-252B-553669B11C49}"/>
              </a:ext>
            </a:extLst>
          </p:cNvPr>
          <p:cNvSpPr/>
          <p:nvPr/>
        </p:nvSpPr>
        <p:spPr>
          <a:xfrm>
            <a:off x="2251335" y="1821080"/>
            <a:ext cx="864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Положение об управлении профессиональными рисками (идентификации опасностей и оценке профессиональных рисков)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2CDA7993-4CBF-3BD8-8156-555B2F45718A}"/>
              </a:ext>
            </a:extLst>
          </p:cNvPr>
          <p:cNvSpPr/>
          <p:nvPr/>
        </p:nvSpPr>
        <p:spPr>
          <a:xfrm>
            <a:off x="2290723" y="3134300"/>
            <a:ext cx="91151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Перечень (реестр) опасностей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1FB6811A-AEDA-610A-CE13-7C30E2ED87A2}"/>
              </a:ext>
            </a:extLst>
          </p:cNvPr>
          <p:cNvSpPr/>
          <p:nvPr/>
        </p:nvSpPr>
        <p:spPr>
          <a:xfrm>
            <a:off x="2252625" y="4415752"/>
            <a:ext cx="91151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Карты оценки профессиональных рисков (содержащие уровни рисков)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xmlns="" id="{DAC0D8CE-44CB-45AB-B9AE-8EB88F8EDEB6}"/>
              </a:ext>
            </a:extLst>
          </p:cNvPr>
          <p:cNvSpPr/>
          <p:nvPr/>
        </p:nvSpPr>
        <p:spPr>
          <a:xfrm>
            <a:off x="2272397" y="5794612"/>
            <a:ext cx="87026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b="1" dirty="0">
                <a:latin typeface="Bebas Neue Bold" panose="020B0606020202050201" pitchFamily="34" charset="-52"/>
              </a:rPr>
              <a:t>Планы мероприятий по управлению профессиональными рисками</a:t>
            </a:r>
          </a:p>
        </p:txBody>
      </p:sp>
    </p:spTree>
    <p:extLst>
      <p:ext uri="{BB962C8B-B14F-4D97-AF65-F5344CB8AC3E}">
        <p14:creationId xmlns:p14="http://schemas.microsoft.com/office/powerpoint/2010/main" val="2817148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C000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92;p13"/>
          <p:cNvPicPr preferRelativeResize="0"/>
          <p:nvPr/>
        </p:nvPicPr>
        <p:blipFill rotWithShape="1">
          <a:blip r:embed="rId3">
            <a:alphaModFix/>
          </a:blip>
          <a:srcRect l="17152" r="20947" b="43550"/>
          <a:stretch/>
        </p:blipFill>
        <p:spPr>
          <a:xfrm>
            <a:off x="4748441" y="1838124"/>
            <a:ext cx="1782645" cy="11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48;p18"/>
          <p:cNvSpPr txBox="1"/>
          <p:nvPr/>
        </p:nvSpPr>
        <p:spPr>
          <a:xfrm>
            <a:off x="3080936" y="3551894"/>
            <a:ext cx="562902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Bebas Neue Bold" panose="020B0606020202050201" pitchFamily="34" charset="-52"/>
              </a:rPr>
              <a:t>БЛАГОДАРЮ ЗА ВНИМАНИЕ!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1507" y="255180"/>
            <a:ext cx="11493795" cy="636890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5679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C000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92;p13"/>
          <p:cNvPicPr preferRelativeResize="0"/>
          <p:nvPr/>
        </p:nvPicPr>
        <p:blipFill rotWithShape="1">
          <a:blip r:embed="rId3">
            <a:alphaModFix/>
          </a:blip>
          <a:srcRect l="17152" r="20947" b="43550"/>
          <a:stretch/>
        </p:blipFill>
        <p:spPr>
          <a:xfrm>
            <a:off x="4812528" y="2031041"/>
            <a:ext cx="1782645" cy="11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48;p18"/>
          <p:cNvSpPr txBox="1"/>
          <p:nvPr/>
        </p:nvSpPr>
        <p:spPr>
          <a:xfrm>
            <a:off x="2029920" y="3491063"/>
            <a:ext cx="784392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800" spc="300" dirty="0">
                <a:solidFill>
                  <a:schemeClr val="lt1"/>
                </a:solidFill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Правовые основы</a:t>
            </a:r>
            <a:endParaRPr sz="2800" spc="300" dirty="0">
              <a:solidFill>
                <a:schemeClr val="lt1"/>
              </a:solidFill>
              <a:latin typeface="Bebas Neue Bold" panose="020B0606020202050201" pitchFamily="34" charset="-52"/>
              <a:ea typeface="Calibri"/>
              <a:cs typeface="Calibri"/>
              <a:sym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1507" y="255180"/>
            <a:ext cx="11493795" cy="636890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884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035660" y="459725"/>
            <a:ext cx="6737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dirty="0">
                <a:latin typeface="Bebas Neue Bold" panose="020B0606020202050201" pitchFamily="34" charset="-52"/>
              </a:rPr>
              <a:t>Правовые основы</a:t>
            </a:r>
          </a:p>
          <a:p>
            <a:pPr algn="ctr">
              <a:defRPr/>
            </a:pPr>
            <a:r>
              <a:rPr lang="ru-RU" sz="2800" dirty="0">
                <a:latin typeface="Bebas Neue Bold" panose="020B0606020202050201" pitchFamily="34" charset="-52"/>
              </a:rPr>
              <a:t>Ст. 209, 214, 216, 218 </a:t>
            </a:r>
            <a:r>
              <a:rPr lang="ru-RU" sz="2800" dirty="0" err="1">
                <a:latin typeface="Bebas Neue Bold" panose="020B0606020202050201" pitchFamily="34" charset="-52"/>
              </a:rPr>
              <a:t>тк</a:t>
            </a:r>
            <a:r>
              <a:rPr lang="ru-RU" sz="2800" dirty="0">
                <a:latin typeface="Bebas Neue Bold" panose="020B0606020202050201" pitchFamily="34" charset="-52"/>
              </a:rPr>
              <a:t> </a:t>
            </a:r>
            <a:r>
              <a:rPr lang="ru-RU" sz="2800" dirty="0" err="1">
                <a:latin typeface="Bebas Neue Bold" panose="020B0606020202050201" pitchFamily="34" charset="-52"/>
              </a:rPr>
              <a:t>рф</a:t>
            </a:r>
            <a:endParaRPr lang="ru-RU" sz="2800" dirty="0">
              <a:latin typeface="Bebas Neue Bold" panose="020B0606020202050201" pitchFamily="34" charset="-52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357159" y="260701"/>
            <a:ext cx="11701249" cy="6511034"/>
            <a:chOff x="357159" y="260701"/>
            <a:chExt cx="11701249" cy="6511034"/>
          </a:xfrm>
        </p:grpSpPr>
        <p:cxnSp>
          <p:nvCxnSpPr>
            <p:cNvPr id="11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7" name="Google Shape;117;p15"/>
            <p:cNvPicPr preferRelativeResize="0"/>
            <p:nvPr/>
          </p:nvPicPr>
          <p:blipFill rotWithShape="1">
            <a:blip r:embed="rId2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Прямоугольник 6"/>
          <p:cNvSpPr/>
          <p:nvPr/>
        </p:nvSpPr>
        <p:spPr>
          <a:xfrm>
            <a:off x="4387160" y="2438075"/>
            <a:ext cx="67378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400" dirty="0">
                <a:latin typeface="Bebas Neue Bold" panose="020B0606020202050201" pitchFamily="34" charset="-52"/>
              </a:rPr>
              <a:t>для обеспечения функционирования системы управления охраной труда работодатель должен постоянно управлять профессиональными рисками на рабочих местах:</a:t>
            </a:r>
          </a:p>
          <a:p>
            <a:pPr>
              <a:buClr>
                <a:srgbClr val="78C313"/>
              </a:buClr>
              <a:defRPr/>
            </a:pPr>
            <a:endParaRPr lang="ru-RU" sz="2400" dirty="0">
              <a:latin typeface="Bebas Neue Bold" panose="020B0606020202050201" pitchFamily="34" charset="-52"/>
            </a:endParaRPr>
          </a:p>
          <a:p>
            <a:pPr>
              <a:buClr>
                <a:srgbClr val="78C313"/>
              </a:buClr>
              <a:defRPr/>
            </a:pPr>
            <a:r>
              <a:rPr lang="ru-RU" sz="2400" dirty="0">
                <a:latin typeface="Bebas Neue Bold" panose="020B0606020202050201" pitchFamily="34" charset="-52"/>
              </a:rPr>
              <a:t>-  выявлять опасности</a:t>
            </a:r>
          </a:p>
          <a:p>
            <a:pPr>
              <a:buClr>
                <a:srgbClr val="78C313"/>
              </a:buClr>
              <a:defRPr/>
            </a:pPr>
            <a:r>
              <a:rPr lang="ru-RU" sz="2400" dirty="0">
                <a:latin typeface="Bebas Neue Bold" panose="020B0606020202050201" pitchFamily="34" charset="-52"/>
              </a:rPr>
              <a:t>- оценивать риски </a:t>
            </a:r>
          </a:p>
          <a:p>
            <a:pPr>
              <a:buClr>
                <a:srgbClr val="78C313"/>
              </a:buClr>
              <a:defRPr/>
            </a:pPr>
            <a:r>
              <a:rPr lang="ru-RU" sz="2400" dirty="0">
                <a:latin typeface="Bebas Neue Bold" panose="020B0606020202050201" pitchFamily="34" charset="-52"/>
              </a:rPr>
              <a:t>- снижать уровни профессиональных рисков</a:t>
            </a:r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A24E721B-1231-4330-8CA7-0AF8CDC286D3}"/>
              </a:ext>
            </a:extLst>
          </p:cNvPr>
          <p:cNvGrpSpPr/>
          <p:nvPr/>
        </p:nvGrpSpPr>
        <p:grpSpPr>
          <a:xfrm>
            <a:off x="1427801" y="2189070"/>
            <a:ext cx="2379306" cy="2759995"/>
            <a:chOff x="1589274" y="1786145"/>
            <a:chExt cx="2379306" cy="2759995"/>
          </a:xfrm>
        </p:grpSpPr>
        <p:sp>
          <p:nvSpPr>
            <p:cNvPr id="31" name="Шестиугольник 30">
              <a:extLst>
                <a:ext uri="{FF2B5EF4-FFF2-40B4-BE49-F238E27FC236}">
                  <a16:creationId xmlns:a16="http://schemas.microsoft.com/office/drawing/2014/main" xmlns="" id="{8416F9F9-6845-411E-AE38-1D631C942A7A}"/>
                </a:ext>
              </a:extLst>
            </p:cNvPr>
            <p:cNvSpPr/>
            <p:nvPr/>
          </p:nvSpPr>
          <p:spPr>
            <a:xfrm rot="5400000">
              <a:off x="1398929" y="1976490"/>
              <a:ext cx="2759995" cy="2379306"/>
            </a:xfrm>
            <a:prstGeom prst="hexagon">
              <a:avLst/>
            </a:prstGeom>
            <a:solidFill>
              <a:srgbClr val="83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xmlns="" id="{1350E84A-7F7C-4079-AA4E-CEA7EDE15A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9326" y="2462299"/>
              <a:ext cx="1219200" cy="1219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99343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468570" y="430597"/>
            <a:ext cx="9855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dirty="0">
                <a:latin typeface="Bebas Neue Bold" panose="020B0606020202050201" pitchFamily="34" charset="-52"/>
              </a:rPr>
              <a:t>Правовые основы</a:t>
            </a:r>
            <a:endParaRPr lang="ru-RU" sz="2800" b="1" dirty="0">
              <a:latin typeface="Bebas Neue Bold" panose="020B0606020202050201" pitchFamily="34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25101" y="1521305"/>
            <a:ext cx="82089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78C313"/>
              </a:buClr>
              <a:buFont typeface="Wingdings" panose="05000000000000000000" pitchFamily="2" charset="2"/>
              <a:buChar char="§"/>
              <a:defRPr/>
            </a:pPr>
            <a:endParaRPr lang="ru-RU" sz="22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57159" y="260701"/>
            <a:ext cx="11701249" cy="6511034"/>
            <a:chOff x="357159" y="260701"/>
            <a:chExt cx="11701249" cy="6511034"/>
          </a:xfrm>
        </p:grpSpPr>
        <p:cxnSp>
          <p:nvCxnSpPr>
            <p:cNvPr id="12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8" name="Google Shape;117;p15"/>
            <p:cNvPicPr preferRelativeResize="0"/>
            <p:nvPr/>
          </p:nvPicPr>
          <p:blipFill rotWithShape="1">
            <a:blip r:embed="rId3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5" name="Прямоугольник 24"/>
          <p:cNvSpPr/>
          <p:nvPr/>
        </p:nvSpPr>
        <p:spPr>
          <a:xfrm>
            <a:off x="1768570" y="4043468"/>
            <a:ext cx="96229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600" dirty="0">
              <a:latin typeface="Bebas Neue Bold" panose="020B0606020202050201" pitchFamily="34" charset="-52"/>
            </a:endParaRPr>
          </a:p>
          <a:p>
            <a:pPr lvl="0"/>
            <a:r>
              <a:rPr lang="ru-RU" sz="2400" dirty="0">
                <a:latin typeface="Bebas Neue Bold" panose="020B0606020202050201" pitchFamily="34" charset="-52"/>
              </a:rPr>
              <a:t>Приказ Минтруда РОССИИ № 926 от 28 декабря 2021 г. «Об утверждении Рекомендаций по выбору методов оценки уровней профессиональных рисков и по снижению уровней таких рисков»</a:t>
            </a:r>
          </a:p>
          <a:p>
            <a:pPr lvl="0"/>
            <a:endParaRPr lang="ru-RU" sz="1600" dirty="0">
              <a:latin typeface="Bebas Neue Bold" panose="020B0606020202050201" pitchFamily="34" charset="-52"/>
            </a:endParaRPr>
          </a:p>
          <a:p>
            <a:pPr lvl="0"/>
            <a:r>
              <a:rPr lang="ru-RU" sz="1600" dirty="0">
                <a:latin typeface="Bebas Neue Bold" panose="020B0606020202050201" pitchFamily="34" charset="-52"/>
              </a:rPr>
              <a:t> 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737514" y="1538979"/>
            <a:ext cx="101378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latin typeface="Bebas Neue Bold" panose="020B0606020202050201" pitchFamily="34" charset="-52"/>
              </a:rPr>
              <a:t>Приказ Минтруда </a:t>
            </a:r>
            <a:r>
              <a:rPr lang="ru-RU" sz="2400" dirty="0" err="1">
                <a:latin typeface="Bebas Neue Bold" panose="020B0606020202050201" pitchFamily="34" charset="-52"/>
              </a:rPr>
              <a:t>Рф</a:t>
            </a:r>
            <a:r>
              <a:rPr lang="ru-RU" sz="2400" dirty="0">
                <a:latin typeface="Bebas Neue Bold" panose="020B0606020202050201" pitchFamily="34" charset="-52"/>
              </a:rPr>
              <a:t> от 29.10.2021 № 776 н «Об утверждении примерного положения о СУОТ»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1046948" y="1522092"/>
            <a:ext cx="511256" cy="511256"/>
            <a:chOff x="715781" y="1559372"/>
            <a:chExt cx="511256" cy="511256"/>
          </a:xfrm>
        </p:grpSpPr>
        <p:sp>
          <p:nvSpPr>
            <p:cNvPr id="28" name="Овал 27"/>
            <p:cNvSpPr/>
            <p:nvPr/>
          </p:nvSpPr>
          <p:spPr>
            <a:xfrm>
              <a:off x="715781" y="1559372"/>
              <a:ext cx="511256" cy="511256"/>
            </a:xfrm>
            <a:prstGeom prst="ellipse">
              <a:avLst/>
            </a:prstGeom>
            <a:solidFill>
              <a:srgbClr val="83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49233" y="1615211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1046948" y="2931200"/>
            <a:ext cx="511256" cy="511256"/>
            <a:chOff x="715781" y="1559372"/>
            <a:chExt cx="511256" cy="511256"/>
          </a:xfrm>
        </p:grpSpPr>
        <p:sp>
          <p:nvSpPr>
            <p:cNvPr id="32" name="Овал 31"/>
            <p:cNvSpPr/>
            <p:nvPr/>
          </p:nvSpPr>
          <p:spPr>
            <a:xfrm>
              <a:off x="715781" y="1559372"/>
              <a:ext cx="511256" cy="511256"/>
            </a:xfrm>
            <a:prstGeom prst="ellipse">
              <a:avLst/>
            </a:prstGeom>
            <a:solidFill>
              <a:srgbClr val="83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49233" y="1615211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101705" y="4609179"/>
            <a:ext cx="511256" cy="511256"/>
            <a:chOff x="715781" y="1559372"/>
            <a:chExt cx="511256" cy="511256"/>
          </a:xfrm>
        </p:grpSpPr>
        <p:sp>
          <p:nvSpPr>
            <p:cNvPr id="38" name="Овал 37"/>
            <p:cNvSpPr/>
            <p:nvPr/>
          </p:nvSpPr>
          <p:spPr>
            <a:xfrm>
              <a:off x="715781" y="1559372"/>
              <a:ext cx="511256" cy="511256"/>
            </a:xfrm>
            <a:prstGeom prst="ellipse">
              <a:avLst/>
            </a:prstGeom>
            <a:solidFill>
              <a:srgbClr val="83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49233" y="1615211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FC59B4F-E762-20B0-4117-F269F298AC02}"/>
              </a:ext>
            </a:extLst>
          </p:cNvPr>
          <p:cNvSpPr/>
          <p:nvPr/>
        </p:nvSpPr>
        <p:spPr>
          <a:xfrm>
            <a:off x="1737514" y="2744381"/>
            <a:ext cx="100973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latin typeface="Bebas Neue Bold" panose="020B0606020202050201" pitchFamily="34" charset="-52"/>
              </a:rPr>
              <a:t>Приказ Минтруда России № 36 от 31.01.2022 г  «Об утверждении Рекомендаций по классификации, обнаружению, распознаванию и описанию опасностей»</a:t>
            </a:r>
          </a:p>
          <a:p>
            <a:pPr lvl="0"/>
            <a:endParaRPr lang="ru-RU" sz="1600" dirty="0"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88511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26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C000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92;p13"/>
          <p:cNvPicPr preferRelativeResize="0"/>
          <p:nvPr/>
        </p:nvPicPr>
        <p:blipFill rotWithShape="1">
          <a:blip r:embed="rId3">
            <a:alphaModFix/>
          </a:blip>
          <a:srcRect l="17152" r="20947" b="43550"/>
          <a:stretch/>
        </p:blipFill>
        <p:spPr>
          <a:xfrm>
            <a:off x="5191468" y="1586198"/>
            <a:ext cx="1782645" cy="11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48;p18"/>
          <p:cNvSpPr txBox="1"/>
          <p:nvPr/>
        </p:nvSpPr>
        <p:spPr>
          <a:xfrm>
            <a:off x="2186439" y="3439631"/>
            <a:ext cx="784392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800" spc="300" dirty="0">
                <a:solidFill>
                  <a:schemeClr val="lt1"/>
                </a:solidFill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Идентификация опасностей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1507" y="255180"/>
            <a:ext cx="11493795" cy="636890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2115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57159" y="260701"/>
            <a:ext cx="11701249" cy="6511034"/>
            <a:chOff x="357159" y="260701"/>
            <a:chExt cx="11701249" cy="6511034"/>
          </a:xfrm>
        </p:grpSpPr>
        <p:cxnSp>
          <p:nvCxnSpPr>
            <p:cNvPr id="11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7" name="Google Shape;117;p15"/>
            <p:cNvPicPr preferRelativeResize="0"/>
            <p:nvPr/>
          </p:nvPicPr>
          <p:blipFill rotWithShape="1">
            <a:blip r:embed="rId2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ECEE6AB-FB65-467A-8CBC-D203E4F70372}"/>
              </a:ext>
            </a:extLst>
          </p:cNvPr>
          <p:cNvSpPr txBox="1"/>
          <p:nvPr/>
        </p:nvSpPr>
        <p:spPr>
          <a:xfrm>
            <a:off x="1436141" y="756292"/>
            <a:ext cx="9855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b="1" dirty="0">
                <a:latin typeface="Bebas Neue Bold" panose="020B0606020202050201" pitchFamily="34" charset="-52"/>
              </a:rPr>
              <a:t>Идентификация опасностей</a:t>
            </a:r>
            <a:endParaRPr lang="ru-RU" sz="2000" b="1" dirty="0">
              <a:latin typeface="Bebas Neue Bold" panose="020B0606020202050201" pitchFamily="34" charset="-52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D19864C0-511B-D5FC-0A4A-F0C29C35BC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685" y="1933291"/>
            <a:ext cx="820612" cy="9427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A35D3117-4BF9-25DD-56FC-BC68C4465A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205" y="3154571"/>
            <a:ext cx="820612" cy="9427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560A0D7E-410E-22DE-DE51-4FEB6365A3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141" y="4495731"/>
            <a:ext cx="820612" cy="942700"/>
          </a:xfrm>
          <a:prstGeom prst="rect">
            <a:avLst/>
          </a:prstGeom>
        </p:spPr>
      </p:pic>
      <p:sp>
        <p:nvSpPr>
          <p:cNvPr id="20" name="Подзаголовок 5">
            <a:extLst>
              <a:ext uri="{FF2B5EF4-FFF2-40B4-BE49-F238E27FC236}">
                <a16:creationId xmlns:a16="http://schemas.microsoft.com/office/drawing/2014/main" xmlns="" id="{A2389992-D0DF-FAB8-5DAE-8D63E985C2BA}"/>
              </a:ext>
            </a:extLst>
          </p:cNvPr>
          <p:cNvSpPr txBox="1">
            <a:spLocks/>
          </p:cNvSpPr>
          <p:nvPr/>
        </p:nvSpPr>
        <p:spPr>
          <a:xfrm>
            <a:off x="3267699" y="1436914"/>
            <a:ext cx="6859167" cy="350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Нахождение и распознавание опасностей на рабочих местах происходит посредством: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  <p:sp>
        <p:nvSpPr>
          <p:cNvPr id="21" name="Подзаголовок 5">
            <a:extLst>
              <a:ext uri="{FF2B5EF4-FFF2-40B4-BE49-F238E27FC236}">
                <a16:creationId xmlns:a16="http://schemas.microsoft.com/office/drawing/2014/main" xmlns="" id="{47391100-B45D-D7D9-434D-31A100ABFE6B}"/>
              </a:ext>
            </a:extLst>
          </p:cNvPr>
          <p:cNvSpPr txBox="1">
            <a:spLocks/>
          </p:cNvSpPr>
          <p:nvPr/>
        </p:nvSpPr>
        <p:spPr>
          <a:xfrm>
            <a:off x="2319912" y="3337324"/>
            <a:ext cx="8971699" cy="606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600" dirty="0">
                <a:solidFill>
                  <a:srgbClr val="83C000"/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Анализа нормативных требований охраны труда: </a:t>
            </a:r>
            <a:r>
              <a:rPr lang="ru-RU" sz="16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по результату анализа необходимо сформировать первичный перечень опасностей, которые известны и описаны в нормативных документах (</a:t>
            </a:r>
            <a:r>
              <a:rPr lang="ru-RU" sz="1600" dirty="0" err="1">
                <a:latin typeface="Bebas Neue Bold" panose="020B0606020202050201" pitchFamily="34" charset="-52"/>
                <a:cs typeface="Times New Roman" panose="02020603050405020304" pitchFamily="18" charset="0"/>
              </a:rPr>
              <a:t>Профстандарты</a:t>
            </a:r>
            <a:r>
              <a:rPr lang="ru-RU" sz="16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, ПОТ, СБТ, ДИ, ИОТ и </a:t>
            </a:r>
            <a:r>
              <a:rPr lang="ru-RU" sz="1600" dirty="0" err="1">
                <a:latin typeface="Bebas Neue Bold" panose="020B0606020202050201" pitchFamily="34" charset="-52"/>
                <a:cs typeface="Times New Roman" panose="02020603050405020304" pitchFamily="18" charset="0"/>
              </a:rPr>
              <a:t>тд</a:t>
            </a:r>
            <a:r>
              <a:rPr lang="ru-RU" sz="16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  <p:sp>
        <p:nvSpPr>
          <p:cNvPr id="22" name="Подзаголовок 5">
            <a:extLst>
              <a:ext uri="{FF2B5EF4-FFF2-40B4-BE49-F238E27FC236}">
                <a16:creationId xmlns:a16="http://schemas.microsoft.com/office/drawing/2014/main" xmlns="" id="{E683C046-780C-C7C9-5CE8-6E8003C7C1BD}"/>
              </a:ext>
            </a:extLst>
          </p:cNvPr>
          <p:cNvSpPr txBox="1">
            <a:spLocks/>
          </p:cNvSpPr>
          <p:nvPr/>
        </p:nvSpPr>
        <p:spPr>
          <a:xfrm>
            <a:off x="2319912" y="2048157"/>
            <a:ext cx="9438383" cy="8504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600" dirty="0">
                <a:solidFill>
                  <a:srgbClr val="83C000"/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Сбора информации 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(видов работ, оборудование, результаты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соут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 и производственного контроля, предписания специалистов по охране труда, материалы расследования несчастных случаев, статистические данные)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  <p:sp>
        <p:nvSpPr>
          <p:cNvPr id="23" name="Подзаголовок 5">
            <a:extLst>
              <a:ext uri="{FF2B5EF4-FFF2-40B4-BE49-F238E27FC236}">
                <a16:creationId xmlns:a16="http://schemas.microsoft.com/office/drawing/2014/main" xmlns="" id="{B2FDD84C-40FA-F5B7-572E-C3C105644879}"/>
              </a:ext>
            </a:extLst>
          </p:cNvPr>
          <p:cNvSpPr txBox="1">
            <a:spLocks/>
          </p:cNvSpPr>
          <p:nvPr/>
        </p:nvSpPr>
        <p:spPr>
          <a:xfrm>
            <a:off x="2373826" y="4600974"/>
            <a:ext cx="9097255" cy="736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600" dirty="0">
                <a:solidFill>
                  <a:srgbClr val="83C000"/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Обследования рабочих мест:  </a:t>
            </a:r>
            <a:r>
              <a:rPr lang="ru-RU" sz="16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обходы рабочих мест, наблюдение за работниками при выполнении работы, опрос работников, специалистов и руководителей, Выявление источников опасностей на рабочих местах, оценка исправности оборудования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  <p:sp>
        <p:nvSpPr>
          <p:cNvPr id="2" name="Подзаголовок 5">
            <a:extLst>
              <a:ext uri="{FF2B5EF4-FFF2-40B4-BE49-F238E27FC236}">
                <a16:creationId xmlns:a16="http://schemas.microsoft.com/office/drawing/2014/main" xmlns="" id="{ABD86F69-AAED-A19D-285E-E8FE628401B7}"/>
              </a:ext>
            </a:extLst>
          </p:cNvPr>
          <p:cNvSpPr txBox="1">
            <a:spLocks/>
          </p:cNvSpPr>
          <p:nvPr/>
        </p:nvSpPr>
        <p:spPr>
          <a:xfrm>
            <a:off x="1547372" y="5690066"/>
            <a:ext cx="9097255" cy="4158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dirty="0">
                <a:solidFill>
                  <a:srgbClr val="83C000"/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Перечень (реестр) опасностей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4464B2E-70F2-5705-B5D3-5ED45394B4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0759" y="5564573"/>
            <a:ext cx="609653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842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uiExpand="1" build="p"/>
      <p:bldP spid="2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57159" y="260701"/>
            <a:ext cx="11701249" cy="6511034"/>
            <a:chOff x="357159" y="260701"/>
            <a:chExt cx="11701249" cy="6511034"/>
          </a:xfrm>
        </p:grpSpPr>
        <p:cxnSp>
          <p:nvCxnSpPr>
            <p:cNvPr id="10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4" name="Google Shape;117;p15"/>
            <p:cNvPicPr preferRelativeResize="0"/>
            <p:nvPr/>
          </p:nvPicPr>
          <p:blipFill rotWithShape="1">
            <a:blip r:embed="rId3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1155373" y="1145180"/>
            <a:ext cx="10135010" cy="0"/>
          </a:xfrm>
          <a:prstGeom prst="line">
            <a:avLst/>
          </a:prstGeom>
          <a:ln w="57150">
            <a:solidFill>
              <a:srgbClr val="83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8260396" y="1292116"/>
            <a:ext cx="1282723" cy="4810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ru-RU" sz="2400" dirty="0"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Опасность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7FDB931C-1004-6A91-E9C3-ABC64336DD63}"/>
              </a:ext>
            </a:extLst>
          </p:cNvPr>
          <p:cNvSpPr txBox="1"/>
          <p:nvPr/>
        </p:nvSpPr>
        <p:spPr>
          <a:xfrm>
            <a:off x="1155373" y="523503"/>
            <a:ext cx="10033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spc="300" dirty="0">
                <a:latin typeface="Bebas Neue Bold" panose="020B0606020202050201" pitchFamily="34" charset="-52"/>
              </a:rPr>
              <a:t>пример</a:t>
            </a:r>
          </a:p>
        </p:txBody>
      </p:sp>
      <p:sp>
        <p:nvSpPr>
          <p:cNvPr id="2" name="Знак умножения 1">
            <a:extLst>
              <a:ext uri="{FF2B5EF4-FFF2-40B4-BE49-F238E27FC236}">
                <a16:creationId xmlns:a16="http://schemas.microsoft.com/office/drawing/2014/main" xmlns="" id="{6AF3E678-7E2C-5D5A-9886-9675618304BB}"/>
              </a:ext>
            </a:extLst>
          </p:cNvPr>
          <p:cNvSpPr/>
          <p:nvPr/>
        </p:nvSpPr>
        <p:spPr>
          <a:xfrm>
            <a:off x="1207052" y="2853453"/>
            <a:ext cx="677934" cy="68187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E8B9CD5-5B2C-6872-58EE-FD4B55561043}"/>
              </a:ext>
            </a:extLst>
          </p:cNvPr>
          <p:cNvSpPr/>
          <p:nvPr/>
        </p:nvSpPr>
        <p:spPr>
          <a:xfrm>
            <a:off x="7211477" y="3028890"/>
            <a:ext cx="45194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000" dirty="0">
                <a:latin typeface="Bebas Neue Bold" panose="020B0606020202050201" pitchFamily="34" charset="-52"/>
              </a:rPr>
              <a:t>Удар электрическим током – это опасность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6A43DE3C-7107-A5C5-D814-0950ADCA7FEB}"/>
              </a:ext>
            </a:extLst>
          </p:cNvPr>
          <p:cNvSpPr/>
          <p:nvPr/>
        </p:nvSpPr>
        <p:spPr>
          <a:xfrm>
            <a:off x="1969707" y="2197939"/>
            <a:ext cx="42763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000" dirty="0">
                <a:latin typeface="Bebas Neue Bold" panose="020B0606020202050201" pitchFamily="34" charset="-52"/>
              </a:rPr>
              <a:t>Скользкий пол – это источник опасности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BBCB71F5-2810-B4FB-545D-C4822BD8A201}"/>
              </a:ext>
            </a:extLst>
          </p:cNvPr>
          <p:cNvCxnSpPr>
            <a:cxnSpLocks/>
          </p:cNvCxnSpPr>
          <p:nvPr/>
        </p:nvCxnSpPr>
        <p:spPr>
          <a:xfrm>
            <a:off x="6196355" y="1722575"/>
            <a:ext cx="26523" cy="2742333"/>
          </a:xfrm>
          <a:prstGeom prst="line">
            <a:avLst/>
          </a:prstGeom>
          <a:ln w="57150">
            <a:solidFill>
              <a:srgbClr val="83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D823375-1C4E-DF53-3F2A-74B708152DB6}"/>
              </a:ext>
            </a:extLst>
          </p:cNvPr>
          <p:cNvSpPr/>
          <p:nvPr/>
        </p:nvSpPr>
        <p:spPr>
          <a:xfrm>
            <a:off x="2144884" y="1362495"/>
            <a:ext cx="2340705" cy="4810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ru-RU" sz="2400" dirty="0"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Источник опасности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83FACCC-9648-F667-1EAA-5B5422EF30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7619" y="2003916"/>
            <a:ext cx="609653" cy="609653"/>
          </a:xfrm>
          <a:prstGeom prst="rect">
            <a:avLst/>
          </a:prstGeom>
        </p:spPr>
      </p:pic>
      <p:sp>
        <p:nvSpPr>
          <p:cNvPr id="6" name="Знак умножения 5">
            <a:extLst>
              <a:ext uri="{FF2B5EF4-FFF2-40B4-BE49-F238E27FC236}">
                <a16:creationId xmlns:a16="http://schemas.microsoft.com/office/drawing/2014/main" xmlns="" id="{4C58D919-F4F9-741C-0735-6CC48F471E0C}"/>
              </a:ext>
            </a:extLst>
          </p:cNvPr>
          <p:cNvSpPr/>
          <p:nvPr/>
        </p:nvSpPr>
        <p:spPr>
          <a:xfrm>
            <a:off x="1236411" y="2038852"/>
            <a:ext cx="677934" cy="68187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Знак умножения 7">
            <a:extLst>
              <a:ext uri="{FF2B5EF4-FFF2-40B4-BE49-F238E27FC236}">
                <a16:creationId xmlns:a16="http://schemas.microsoft.com/office/drawing/2014/main" xmlns="" id="{9CCAE23A-70C7-CFFF-8A86-EEB2D2E61A9E}"/>
              </a:ext>
            </a:extLst>
          </p:cNvPr>
          <p:cNvSpPr/>
          <p:nvPr/>
        </p:nvSpPr>
        <p:spPr>
          <a:xfrm>
            <a:off x="1201996" y="3724614"/>
            <a:ext cx="677934" cy="68187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50BDEE0-E800-B405-8DAA-AA54CD1E0797}"/>
              </a:ext>
            </a:extLst>
          </p:cNvPr>
          <p:cNvSpPr/>
          <p:nvPr/>
        </p:nvSpPr>
        <p:spPr>
          <a:xfrm>
            <a:off x="2032330" y="3867165"/>
            <a:ext cx="42763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000" dirty="0">
                <a:latin typeface="Bebas Neue Bold" panose="020B0606020202050201" pitchFamily="34" charset="-52"/>
              </a:rPr>
              <a:t>Работы на высоте без ограждения – это источник опасности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ABC2F45F-5CE6-5360-EE55-38ACC00EE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3460" y="2782100"/>
            <a:ext cx="609653" cy="609653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C32ED226-E24A-0FFC-05C9-865F9FF15994}"/>
              </a:ext>
            </a:extLst>
          </p:cNvPr>
          <p:cNvSpPr/>
          <p:nvPr/>
        </p:nvSpPr>
        <p:spPr>
          <a:xfrm>
            <a:off x="7194411" y="2187658"/>
            <a:ext cx="45194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000" dirty="0">
                <a:latin typeface="Bebas Neue Bold" panose="020B0606020202050201" pitchFamily="34" charset="-52"/>
              </a:rPr>
              <a:t>Падение на скользком полу – это опасность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A2F1B1C4-6AF4-92C4-A44A-F777C66F54F3}"/>
              </a:ext>
            </a:extLst>
          </p:cNvPr>
          <p:cNvSpPr/>
          <p:nvPr/>
        </p:nvSpPr>
        <p:spPr>
          <a:xfrm>
            <a:off x="1969707" y="3053661"/>
            <a:ext cx="42763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000" dirty="0">
                <a:latin typeface="Bebas Neue Bold" panose="020B0606020202050201" pitchFamily="34" charset="-52"/>
              </a:rPr>
              <a:t>электроинструмент– это источник опасности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4CAB336-C742-4C1E-0552-2D5857EC855D}"/>
              </a:ext>
            </a:extLst>
          </p:cNvPr>
          <p:cNvSpPr/>
          <p:nvPr/>
        </p:nvSpPr>
        <p:spPr>
          <a:xfrm>
            <a:off x="7240357" y="3809946"/>
            <a:ext cx="42763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8C313"/>
              </a:buClr>
              <a:defRPr/>
            </a:pPr>
            <a:r>
              <a:rPr lang="ru-RU" sz="2000" dirty="0">
                <a:latin typeface="Bebas Neue Bold" panose="020B0606020202050201" pitchFamily="34" charset="-52"/>
              </a:rPr>
              <a:t>Падение с высоты– это опасность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8129D996-6EFB-B18E-96D1-BB5E13DB02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4011" y="3634779"/>
            <a:ext cx="609653" cy="609653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1E60A489-DFB9-AD2B-6BA4-1C3DF86C52E4}"/>
              </a:ext>
            </a:extLst>
          </p:cNvPr>
          <p:cNvSpPr/>
          <p:nvPr/>
        </p:nvSpPr>
        <p:spPr>
          <a:xfrm>
            <a:off x="2126386" y="5176660"/>
            <a:ext cx="82944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78C313"/>
              </a:buClr>
              <a:defRPr/>
            </a:pPr>
            <a:r>
              <a:rPr lang="ru-RU" sz="2400" dirty="0">
                <a:latin typeface="Bebas Neue Bold" panose="020B0606020202050201" pitchFamily="34" charset="-52"/>
              </a:rPr>
              <a:t>вероятность наступления опасного события в сочетании с Тяжестью последствий  = </a:t>
            </a:r>
            <a:r>
              <a:rPr lang="ru-RU" sz="2400" dirty="0">
                <a:solidFill>
                  <a:srgbClr val="83C000"/>
                </a:solidFill>
                <a:latin typeface="Bebas Neue Bold" panose="020B0606020202050201" pitchFamily="34" charset="-52"/>
              </a:rPr>
              <a:t>риск!</a:t>
            </a:r>
          </a:p>
        </p:txBody>
      </p:sp>
    </p:spTree>
    <p:extLst>
      <p:ext uri="{BB962C8B-B14F-4D97-AF65-F5344CB8AC3E}">
        <p14:creationId xmlns:p14="http://schemas.microsoft.com/office/powerpoint/2010/main" val="35287825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8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C000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92;p13"/>
          <p:cNvPicPr preferRelativeResize="0"/>
          <p:nvPr/>
        </p:nvPicPr>
        <p:blipFill rotWithShape="1">
          <a:blip r:embed="rId3">
            <a:alphaModFix/>
          </a:blip>
          <a:srcRect l="17152" r="20947" b="43550"/>
          <a:stretch/>
        </p:blipFill>
        <p:spPr>
          <a:xfrm>
            <a:off x="5191468" y="1586198"/>
            <a:ext cx="1782645" cy="11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48;p18"/>
          <p:cNvSpPr txBox="1"/>
          <p:nvPr/>
        </p:nvSpPr>
        <p:spPr>
          <a:xfrm>
            <a:off x="2186439" y="3439631"/>
            <a:ext cx="784392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800" spc="300" dirty="0">
                <a:solidFill>
                  <a:schemeClr val="lt1"/>
                </a:solidFill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оценка профессиональных рисков</a:t>
            </a:r>
            <a:endParaRPr sz="2800" spc="300" dirty="0">
              <a:solidFill>
                <a:schemeClr val="lt1"/>
              </a:solidFill>
              <a:latin typeface="Bebas Neue Bold" panose="020B0606020202050201" pitchFamily="34" charset="-52"/>
              <a:ea typeface="Calibri"/>
              <a:cs typeface="Calibri"/>
              <a:sym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1507" y="255180"/>
            <a:ext cx="11493795" cy="636890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3143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2"/>
          <p:cNvSpPr txBox="1"/>
          <p:nvPr/>
        </p:nvSpPr>
        <p:spPr>
          <a:xfrm>
            <a:off x="471649" y="501754"/>
            <a:ext cx="1155759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800" dirty="0">
                <a:latin typeface="Bebas Neue Bold" panose="020B0606020202050201" pitchFamily="34" charset="-52"/>
                <a:ea typeface="Calibri"/>
                <a:cs typeface="Calibri"/>
                <a:sym typeface="Calibri"/>
              </a:rPr>
              <a:t>Методики оценки профессиональных рисков</a:t>
            </a:r>
            <a:endParaRPr sz="2800" dirty="0">
              <a:latin typeface="Bebas Neue Bold" panose="020B0606020202050201" pitchFamily="34" charset="-52"/>
              <a:ea typeface="Calibri"/>
              <a:cs typeface="Calibri"/>
              <a:sym typeface="Calibri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399819" y="274136"/>
            <a:ext cx="11701249" cy="6511034"/>
            <a:chOff x="357159" y="260701"/>
            <a:chExt cx="11701249" cy="6511034"/>
          </a:xfrm>
        </p:grpSpPr>
        <p:cxnSp>
          <p:nvCxnSpPr>
            <p:cNvPr id="10" name="Google Shape;113;p15"/>
            <p:cNvCxnSpPr/>
            <p:nvPr/>
          </p:nvCxnSpPr>
          <p:spPr>
            <a:xfrm>
              <a:off x="357159" y="312097"/>
              <a:ext cx="1151820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" name="Google Shape;114;p15"/>
            <p:cNvCxnSpPr/>
            <p:nvPr/>
          </p:nvCxnSpPr>
          <p:spPr>
            <a:xfrm rot="10800000">
              <a:off x="357160" y="295044"/>
              <a:ext cx="0" cy="63528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15;p15"/>
            <p:cNvCxnSpPr/>
            <p:nvPr/>
          </p:nvCxnSpPr>
          <p:spPr>
            <a:xfrm>
              <a:off x="357159" y="6653058"/>
              <a:ext cx="10317929" cy="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" name="Google Shape;116;p15"/>
            <p:cNvCxnSpPr/>
            <p:nvPr/>
          </p:nvCxnSpPr>
          <p:spPr>
            <a:xfrm rot="10800000">
              <a:off x="11875368" y="260701"/>
              <a:ext cx="0" cy="5466300"/>
            </a:xfrm>
            <a:prstGeom prst="straightConnector1">
              <a:avLst/>
            </a:prstGeom>
            <a:noFill/>
            <a:ln w="38100" cap="flat" cmpd="sng">
              <a:solidFill>
                <a:srgbClr val="78C313"/>
              </a:solidFill>
              <a:prstDash val="solid"/>
              <a:round/>
              <a:headEnd type="none" w="sm" len="sm"/>
              <a:tailEnd type="none" w="sm" len="sm"/>
            </a:ln>
          </p:spPr>
        </p:cxnSp>
        <p:pic>
          <p:nvPicPr>
            <p:cNvPr id="14" name="Google Shape;117;p15"/>
            <p:cNvPicPr preferRelativeResize="0"/>
            <p:nvPr/>
          </p:nvPicPr>
          <p:blipFill rotWithShape="1">
            <a:blip r:embed="rId3">
              <a:alphaModFix/>
            </a:blip>
            <a:srcRect r="69903"/>
            <a:stretch/>
          </p:blipFill>
          <p:spPr>
            <a:xfrm>
              <a:off x="10975088" y="5813500"/>
              <a:ext cx="1083320" cy="9582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" name="Подзаголовок 5">
            <a:extLst>
              <a:ext uri="{FF2B5EF4-FFF2-40B4-BE49-F238E27FC236}">
                <a16:creationId xmlns:a16="http://schemas.microsoft.com/office/drawing/2014/main" xmlns="" id="{51E1E221-8E93-7829-088B-CB5367F0208C}"/>
              </a:ext>
            </a:extLst>
          </p:cNvPr>
          <p:cNvSpPr txBox="1">
            <a:spLocks/>
          </p:cNvSpPr>
          <p:nvPr/>
        </p:nvSpPr>
        <p:spPr>
          <a:xfrm>
            <a:off x="1430382" y="1314107"/>
            <a:ext cx="9097255" cy="4158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dirty="0">
                <a:solidFill>
                  <a:srgbClr val="83C000"/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Более 75 методик оценки риска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2F77DAD2-0D00-2280-F408-6695134EBCA0}"/>
              </a:ext>
            </a:extLst>
          </p:cNvPr>
          <p:cNvSpPr/>
          <p:nvPr/>
        </p:nvSpPr>
        <p:spPr>
          <a:xfrm>
            <a:off x="2236858" y="2110131"/>
            <a:ext cx="88430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83C000"/>
                </a:solidFill>
                <a:latin typeface="Bebas Neue Bold" panose="020B0606020202050201" pitchFamily="34" charset="-52"/>
              </a:rPr>
              <a:t>Работодатель</a:t>
            </a:r>
            <a:r>
              <a:rPr lang="ru-RU" dirty="0">
                <a:solidFill>
                  <a:prstClr val="black"/>
                </a:solidFill>
                <a:latin typeface="Bebas Neue Bold" panose="020B0606020202050201" pitchFamily="34" charset="-52"/>
              </a:rPr>
              <a:t> самостоятельно </a:t>
            </a:r>
            <a:r>
              <a:rPr lang="ru-RU" dirty="0">
                <a:solidFill>
                  <a:srgbClr val="83C000"/>
                </a:solidFill>
                <a:latin typeface="Bebas Neue Bold" panose="020B0606020202050201" pitchFamily="34" charset="-52"/>
              </a:rPr>
              <a:t>определяет </a:t>
            </a:r>
            <a:r>
              <a:rPr lang="ru-RU" dirty="0">
                <a:solidFill>
                  <a:prstClr val="black"/>
                </a:solidFill>
                <a:latin typeface="Bebas Neue Bold" panose="020B0606020202050201" pitchFamily="34" charset="-52"/>
              </a:rPr>
              <a:t>метод оценки профессиональных рисков с учетом:</a:t>
            </a:r>
          </a:p>
          <a:p>
            <a:pPr marL="285750" indent="-285750">
              <a:buFontTx/>
              <a:buChar char="-"/>
            </a:pPr>
            <a:r>
              <a:rPr lang="ru-RU" sz="1800" dirty="0">
                <a:effectLst/>
                <a:latin typeface="Bebas Neue Bold" panose="020B06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размера предприятия</a:t>
            </a:r>
          </a:p>
          <a:p>
            <a:pPr marL="285750" indent="-285750">
              <a:buFontTx/>
              <a:buChar char="-"/>
            </a:pPr>
            <a:r>
              <a:rPr lang="ru-RU" sz="1800" dirty="0">
                <a:effectLst/>
                <a:latin typeface="Bebas Neue Bold" panose="020B06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сложности производственных процессов и оборудования</a:t>
            </a:r>
          </a:p>
          <a:p>
            <a:pPr marL="285750" indent="-285750">
              <a:spcAft>
                <a:spcPts val="1000"/>
              </a:spcAft>
              <a:buFontTx/>
              <a:buChar char="-"/>
            </a:pPr>
            <a:r>
              <a:rPr lang="ru-RU" sz="1800" dirty="0">
                <a:effectLst/>
                <a:latin typeface="Bebas Neue Bold" panose="020B06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особенностей объекта оценки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AF439D4-C98D-130D-0F44-2155C049F4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28" y="2923121"/>
            <a:ext cx="1263287" cy="1263287"/>
          </a:xfrm>
          <a:prstGeom prst="rect">
            <a:avLst/>
          </a:prstGeom>
        </p:spPr>
      </p:pic>
      <p:sp>
        <p:nvSpPr>
          <p:cNvPr id="15" name="Подзаголовок 5">
            <a:extLst>
              <a:ext uri="{FF2B5EF4-FFF2-40B4-BE49-F238E27FC236}">
                <a16:creationId xmlns:a16="http://schemas.microsoft.com/office/drawing/2014/main" xmlns="" id="{82F13925-FDE6-A9AC-ECCB-F9839AF0EA35}"/>
              </a:ext>
            </a:extLst>
          </p:cNvPr>
          <p:cNvSpPr txBox="1">
            <a:spLocks/>
          </p:cNvSpPr>
          <p:nvPr/>
        </p:nvSpPr>
        <p:spPr>
          <a:xfrm>
            <a:off x="2236858" y="3619006"/>
            <a:ext cx="8843030" cy="2010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dirty="0">
                <a:solidFill>
                  <a:srgbClr val="83C000"/>
                </a:solidFill>
                <a:latin typeface="Bebas Neue Bold" panose="020B0606020202050201" pitchFamily="34" charset="-52"/>
                <a:cs typeface="Times New Roman" panose="02020603050405020304" pitchFamily="18" charset="0"/>
              </a:rPr>
              <a:t>Пилотный проект </a:t>
            </a: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Минтруда </a:t>
            </a:r>
            <a:r>
              <a:rPr lang="ru-RU" sz="1800" dirty="0" err="1">
                <a:latin typeface="Bebas Neue Bold" panose="020B0606020202050201" pitchFamily="34" charset="-52"/>
                <a:cs typeface="Times New Roman" panose="02020603050405020304" pitchFamily="18" charset="0"/>
              </a:rPr>
              <a:t>рф</a:t>
            </a: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  в целях апробации процедур оценки и управления </a:t>
            </a:r>
            <a:r>
              <a:rPr lang="ru-RU" sz="1800" dirty="0" err="1">
                <a:latin typeface="Bebas Neue Bold" panose="020B0606020202050201" pitchFamily="34" charset="-52"/>
                <a:cs typeface="Times New Roman" panose="02020603050405020304" pitchFamily="18" charset="0"/>
              </a:rPr>
              <a:t>профрисками</a:t>
            </a:r>
            <a:endParaRPr lang="ru-RU" sz="1800" dirty="0"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(несколько регионов,16,5 тыс. рабочих мест) для: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800" dirty="0"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совершенствования </a:t>
            </a:r>
            <a:r>
              <a:rPr lang="ru-RU" sz="1800" dirty="0" err="1">
                <a:latin typeface="Bebas Neue Bold" panose="020B0606020202050201" pitchFamily="34" charset="-52"/>
                <a:cs typeface="Times New Roman" panose="02020603050405020304" pitchFamily="18" charset="0"/>
              </a:rPr>
              <a:t>нпа</a:t>
            </a: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 в области охраны труда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разработки типовых решений в сфере оценки </a:t>
            </a:r>
            <a:r>
              <a:rPr lang="ru-RU" sz="1800" dirty="0" err="1">
                <a:latin typeface="Bebas Neue Bold" panose="020B0606020202050201" pitchFamily="34" charset="-52"/>
                <a:cs typeface="Times New Roman" panose="02020603050405020304" pitchFamily="18" charset="0"/>
              </a:rPr>
              <a:t>профрисков</a:t>
            </a:r>
            <a:endParaRPr lang="ru-RU" sz="1800" dirty="0"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ru-RU" sz="1800" dirty="0">
              <a:latin typeface="Bebas Neue Bold" panose="020B0606020202050201" pitchFamily="34" charset="-5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dirty="0">
                <a:latin typeface="Bebas Neue Bold" panose="020B0606020202050201" pitchFamily="34" charset="-52"/>
                <a:cs typeface="Times New Roman" panose="02020603050405020304" pitchFamily="18" charset="0"/>
              </a:rPr>
              <a:t>Ноябрь 2023 г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Bebas Neue Bold" panose="020B0606020202050201" pitchFamily="34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316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675</Words>
  <Application>Microsoft Office PowerPoint</Application>
  <PresentationFormat>Широкоэкранный</PresentationFormat>
  <Paragraphs>188</Paragraphs>
  <Slides>16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Bebas Neue Bold</vt:lpstr>
      <vt:lpstr>Calibri</vt:lpstr>
      <vt:lpstr>Calibri Light</vt:lpstr>
      <vt:lpstr>Rasa Medium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Ksaga</dc:creator>
  <cp:lastModifiedBy>Пользователь Windows</cp:lastModifiedBy>
  <cp:revision>189</cp:revision>
  <dcterms:created xsi:type="dcterms:W3CDTF">2021-04-25T17:22:43Z</dcterms:created>
  <dcterms:modified xsi:type="dcterms:W3CDTF">2023-03-09T09:27:12Z</dcterms:modified>
</cp:coreProperties>
</file>